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6" r:id="rId5"/>
    <p:sldId id="267" r:id="rId6"/>
    <p:sldId id="268" r:id="rId7"/>
    <p:sldId id="269" r:id="rId8"/>
    <p:sldId id="265" r:id="rId9"/>
    <p:sldId id="270"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標楷體" panose="03000509000000000000" pitchFamily="65" charset="-120"/>
      <p:regular r:id="rId15"/>
    </p:embeddedFont>
    <p:embeddedFont>
      <p:font typeface="Poppins" panose="02020500000000000000"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3435">
            <a:off x="-2062213" y="-2122286"/>
            <a:ext cx="7112344" cy="5947698"/>
          </a:xfrm>
          <a:custGeom>
            <a:avLst/>
            <a:gdLst/>
            <a:ahLst/>
            <a:cxnLst/>
            <a:rect l="l" t="t" r="r" b="b"/>
            <a:pathLst>
              <a:path w="7112344" h="5947698">
                <a:moveTo>
                  <a:pt x="0" y="0"/>
                </a:moveTo>
                <a:lnTo>
                  <a:pt x="7112345" y="0"/>
                </a:lnTo>
                <a:lnTo>
                  <a:pt x="7112345" y="5947698"/>
                </a:lnTo>
                <a:lnTo>
                  <a:pt x="0" y="5947698"/>
                </a:lnTo>
                <a:lnTo>
                  <a:pt x="0" y="0"/>
                </a:lnTo>
                <a:close/>
              </a:path>
            </a:pathLst>
          </a:custGeom>
          <a:blipFill>
            <a:blip r:embed="rId2"/>
            <a:stretch>
              <a:fillRect/>
            </a:stretch>
          </a:blipFill>
        </p:spPr>
      </p:sp>
      <p:sp>
        <p:nvSpPr>
          <p:cNvPr id="3" name="Freeform 3"/>
          <p:cNvSpPr/>
          <p:nvPr/>
        </p:nvSpPr>
        <p:spPr>
          <a:xfrm>
            <a:off x="-3479348" y="8414718"/>
            <a:ext cx="7748885" cy="2440899"/>
          </a:xfrm>
          <a:custGeom>
            <a:avLst/>
            <a:gdLst/>
            <a:ahLst/>
            <a:cxnLst/>
            <a:rect l="l" t="t" r="r" b="b"/>
            <a:pathLst>
              <a:path w="7748885" h="2440899">
                <a:moveTo>
                  <a:pt x="0" y="0"/>
                </a:moveTo>
                <a:lnTo>
                  <a:pt x="7748885" y="0"/>
                </a:lnTo>
                <a:lnTo>
                  <a:pt x="7748885" y="2440899"/>
                </a:lnTo>
                <a:lnTo>
                  <a:pt x="0" y="2440899"/>
                </a:lnTo>
                <a:lnTo>
                  <a:pt x="0" y="0"/>
                </a:lnTo>
                <a:close/>
              </a:path>
            </a:pathLst>
          </a:custGeom>
          <a:blipFill>
            <a:blip r:embed="rId3"/>
            <a:stretch>
              <a:fillRect/>
            </a:stretch>
          </a:blipFill>
        </p:spPr>
      </p:sp>
      <p:sp>
        <p:nvSpPr>
          <p:cNvPr id="4" name="Freeform 4"/>
          <p:cNvSpPr/>
          <p:nvPr/>
        </p:nvSpPr>
        <p:spPr>
          <a:xfrm rot="7544428">
            <a:off x="8016980" y="8878628"/>
            <a:ext cx="2637177" cy="2816745"/>
          </a:xfrm>
          <a:custGeom>
            <a:avLst/>
            <a:gdLst/>
            <a:ahLst/>
            <a:cxnLst/>
            <a:rect l="l" t="t" r="r" b="b"/>
            <a:pathLst>
              <a:path w="2637177" h="2816745">
                <a:moveTo>
                  <a:pt x="0" y="0"/>
                </a:moveTo>
                <a:lnTo>
                  <a:pt x="2637177" y="0"/>
                </a:lnTo>
                <a:lnTo>
                  <a:pt x="2637177" y="2816744"/>
                </a:lnTo>
                <a:lnTo>
                  <a:pt x="0" y="2816744"/>
                </a:lnTo>
                <a:lnTo>
                  <a:pt x="0" y="0"/>
                </a:lnTo>
                <a:close/>
              </a:path>
            </a:pathLst>
          </a:custGeom>
          <a:blipFill>
            <a:blip r:embed="rId4"/>
            <a:stretch>
              <a:fillRect/>
            </a:stretch>
          </a:blipFill>
        </p:spPr>
      </p:sp>
      <p:sp>
        <p:nvSpPr>
          <p:cNvPr id="5" name="Freeform 5"/>
          <p:cNvSpPr/>
          <p:nvPr/>
        </p:nvSpPr>
        <p:spPr>
          <a:xfrm rot="4075758">
            <a:off x="-1491397" y="7135373"/>
            <a:ext cx="2637177" cy="2816745"/>
          </a:xfrm>
          <a:custGeom>
            <a:avLst/>
            <a:gdLst/>
            <a:ahLst/>
            <a:cxnLst/>
            <a:rect l="l" t="t" r="r" b="b"/>
            <a:pathLst>
              <a:path w="2637177" h="2816745">
                <a:moveTo>
                  <a:pt x="0" y="0"/>
                </a:moveTo>
                <a:lnTo>
                  <a:pt x="2637178" y="0"/>
                </a:lnTo>
                <a:lnTo>
                  <a:pt x="2637178" y="2816745"/>
                </a:lnTo>
                <a:lnTo>
                  <a:pt x="0" y="2816745"/>
                </a:lnTo>
                <a:lnTo>
                  <a:pt x="0" y="0"/>
                </a:lnTo>
                <a:close/>
              </a:path>
            </a:pathLst>
          </a:custGeom>
          <a:blipFill>
            <a:blip r:embed="rId4"/>
            <a:stretch>
              <a:fillRect/>
            </a:stretch>
          </a:blipFill>
        </p:spPr>
      </p:sp>
      <p:sp>
        <p:nvSpPr>
          <p:cNvPr id="6" name="Freeform 6"/>
          <p:cNvSpPr/>
          <p:nvPr/>
        </p:nvSpPr>
        <p:spPr>
          <a:xfrm rot="2202619">
            <a:off x="13898130" y="765831"/>
            <a:ext cx="6969715" cy="2547114"/>
          </a:xfrm>
          <a:custGeom>
            <a:avLst/>
            <a:gdLst/>
            <a:ahLst/>
            <a:cxnLst/>
            <a:rect l="l" t="t" r="r" b="b"/>
            <a:pathLst>
              <a:path w="6969715" h="2547114">
                <a:moveTo>
                  <a:pt x="0" y="0"/>
                </a:moveTo>
                <a:lnTo>
                  <a:pt x="6969715" y="0"/>
                </a:lnTo>
                <a:lnTo>
                  <a:pt x="6969715" y="2547114"/>
                </a:lnTo>
                <a:lnTo>
                  <a:pt x="0" y="25471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151043">
            <a:off x="13542297" y="7431746"/>
            <a:ext cx="5867942" cy="3094006"/>
          </a:xfrm>
          <a:custGeom>
            <a:avLst/>
            <a:gdLst/>
            <a:ahLst/>
            <a:cxnLst/>
            <a:rect l="l" t="t" r="r" b="b"/>
            <a:pathLst>
              <a:path w="5867942" h="3094006">
                <a:moveTo>
                  <a:pt x="0" y="0"/>
                </a:moveTo>
                <a:lnTo>
                  <a:pt x="5867942" y="0"/>
                </a:lnTo>
                <a:lnTo>
                  <a:pt x="5867942" y="3094005"/>
                </a:lnTo>
                <a:lnTo>
                  <a:pt x="0" y="3094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1732717" y="-870475"/>
            <a:ext cx="2068990" cy="2158007"/>
          </a:xfrm>
          <a:custGeom>
            <a:avLst/>
            <a:gdLst/>
            <a:ahLst/>
            <a:cxnLst/>
            <a:rect l="l" t="t" r="r" b="b"/>
            <a:pathLst>
              <a:path w="2068990" h="2158007">
                <a:moveTo>
                  <a:pt x="0" y="0"/>
                </a:moveTo>
                <a:lnTo>
                  <a:pt x="2068989" y="0"/>
                </a:lnTo>
                <a:lnTo>
                  <a:pt x="2068989" y="2158007"/>
                </a:lnTo>
                <a:lnTo>
                  <a:pt x="0" y="215800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2700000">
            <a:off x="1885847" y="-710757"/>
            <a:ext cx="1762730" cy="1838571"/>
          </a:xfrm>
          <a:custGeom>
            <a:avLst/>
            <a:gdLst/>
            <a:ahLst/>
            <a:cxnLst/>
            <a:rect l="l" t="t" r="r" b="b"/>
            <a:pathLst>
              <a:path w="1762730" h="1838571">
                <a:moveTo>
                  <a:pt x="0" y="0"/>
                </a:moveTo>
                <a:lnTo>
                  <a:pt x="1762729" y="0"/>
                </a:lnTo>
                <a:lnTo>
                  <a:pt x="1762729" y="1838571"/>
                </a:lnTo>
                <a:lnTo>
                  <a:pt x="0" y="183857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3995340">
            <a:off x="2063725" y="-525226"/>
            <a:ext cx="1406974" cy="1467508"/>
          </a:xfrm>
          <a:custGeom>
            <a:avLst/>
            <a:gdLst/>
            <a:ahLst/>
            <a:cxnLst/>
            <a:rect l="l" t="t" r="r" b="b"/>
            <a:pathLst>
              <a:path w="1406974" h="1467508">
                <a:moveTo>
                  <a:pt x="0" y="0"/>
                </a:moveTo>
                <a:lnTo>
                  <a:pt x="1406973" y="0"/>
                </a:lnTo>
                <a:lnTo>
                  <a:pt x="1406973" y="1467509"/>
                </a:lnTo>
                <a:lnTo>
                  <a:pt x="0" y="14675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rot="2278898">
            <a:off x="2228834" y="-353013"/>
            <a:ext cx="1076756" cy="1123083"/>
          </a:xfrm>
          <a:custGeom>
            <a:avLst/>
            <a:gdLst/>
            <a:ahLst/>
            <a:cxnLst/>
            <a:rect l="l" t="t" r="r" b="b"/>
            <a:pathLst>
              <a:path w="1076756" h="1123083">
                <a:moveTo>
                  <a:pt x="0" y="0"/>
                </a:moveTo>
                <a:lnTo>
                  <a:pt x="1076755" y="0"/>
                </a:lnTo>
                <a:lnTo>
                  <a:pt x="1076755" y="1123083"/>
                </a:lnTo>
                <a:lnTo>
                  <a:pt x="0" y="112308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2611246">
            <a:off x="2374789" y="-200778"/>
            <a:ext cx="784845" cy="818613"/>
          </a:xfrm>
          <a:custGeom>
            <a:avLst/>
            <a:gdLst/>
            <a:ahLst/>
            <a:cxnLst/>
            <a:rect l="l" t="t" r="r" b="b"/>
            <a:pathLst>
              <a:path w="784845" h="818613">
                <a:moveTo>
                  <a:pt x="0" y="0"/>
                </a:moveTo>
                <a:lnTo>
                  <a:pt x="784845" y="0"/>
                </a:lnTo>
                <a:lnTo>
                  <a:pt x="784845" y="818613"/>
                </a:lnTo>
                <a:lnTo>
                  <a:pt x="0" y="8186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2527129" y="-41884"/>
            <a:ext cx="480166" cy="500825"/>
          </a:xfrm>
          <a:custGeom>
            <a:avLst/>
            <a:gdLst/>
            <a:ahLst/>
            <a:cxnLst/>
            <a:rect l="l" t="t" r="r" b="b"/>
            <a:pathLst>
              <a:path w="480166" h="500825">
                <a:moveTo>
                  <a:pt x="0" y="0"/>
                </a:moveTo>
                <a:lnTo>
                  <a:pt x="480165" y="0"/>
                </a:lnTo>
                <a:lnTo>
                  <a:pt x="480165" y="500825"/>
                </a:lnTo>
                <a:lnTo>
                  <a:pt x="0" y="50082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a:off x="2666743" y="103738"/>
            <a:ext cx="200936" cy="209582"/>
          </a:xfrm>
          <a:custGeom>
            <a:avLst/>
            <a:gdLst/>
            <a:ahLst/>
            <a:cxnLst/>
            <a:rect l="l" t="t" r="r" b="b"/>
            <a:pathLst>
              <a:path w="200936" h="209582">
                <a:moveTo>
                  <a:pt x="0" y="0"/>
                </a:moveTo>
                <a:lnTo>
                  <a:pt x="200937" y="0"/>
                </a:lnTo>
                <a:lnTo>
                  <a:pt x="200937" y="209581"/>
                </a:lnTo>
                <a:lnTo>
                  <a:pt x="0" y="2095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8" name="Freeform 18"/>
          <p:cNvSpPr/>
          <p:nvPr/>
        </p:nvSpPr>
        <p:spPr>
          <a:xfrm>
            <a:off x="-748018" y="8731975"/>
            <a:ext cx="4788481" cy="2900715"/>
          </a:xfrm>
          <a:custGeom>
            <a:avLst/>
            <a:gdLst/>
            <a:ahLst/>
            <a:cxnLst/>
            <a:rect l="l" t="t" r="r" b="b"/>
            <a:pathLst>
              <a:path w="4788481" h="2900715">
                <a:moveTo>
                  <a:pt x="0" y="0"/>
                </a:moveTo>
                <a:lnTo>
                  <a:pt x="4788482" y="0"/>
                </a:lnTo>
                <a:lnTo>
                  <a:pt x="4788482" y="2900714"/>
                </a:lnTo>
                <a:lnTo>
                  <a:pt x="0" y="290071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9" name="文字方塊 18">
            <a:extLst>
              <a:ext uri="{FF2B5EF4-FFF2-40B4-BE49-F238E27FC236}">
                <a16:creationId xmlns:a16="http://schemas.microsoft.com/office/drawing/2014/main" id="{421FDE04-E49A-9624-A0F0-6B79D2065C71}"/>
              </a:ext>
            </a:extLst>
          </p:cNvPr>
          <p:cNvSpPr txBox="1"/>
          <p:nvPr/>
        </p:nvSpPr>
        <p:spPr>
          <a:xfrm>
            <a:off x="3537144" y="2626989"/>
            <a:ext cx="12544926" cy="1015663"/>
          </a:xfrm>
          <a:prstGeom prst="rect">
            <a:avLst/>
          </a:prstGeom>
          <a:noFill/>
        </p:spPr>
        <p:txBody>
          <a:bodyPr wrap="square">
            <a:spAutoFit/>
          </a:bodyPr>
          <a:lstStyle/>
          <a:p>
            <a:pPr marR="0" lvl="0" algn="l" defTabSz="457200" rtl="0" eaLnBrk="1" fontAlgn="auto" latinLnBrk="0" hangingPunct="1">
              <a:lnSpc>
                <a:spcPct val="100000"/>
              </a:lnSpc>
              <a:spcBef>
                <a:spcPct val="20000"/>
              </a:spcBef>
              <a:spcAft>
                <a:spcPts val="0"/>
              </a:spcAft>
              <a:buClrTx/>
              <a:buSzTx/>
              <a:tabLst/>
              <a:defRPr/>
            </a:pPr>
            <a:r>
              <a:rPr kumimoji="0" lang="zh-TW" altLang="en-US" sz="6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培力英檢學習心得與準備技巧報告</a:t>
            </a:r>
          </a:p>
        </p:txBody>
      </p:sp>
      <p:sp>
        <p:nvSpPr>
          <p:cNvPr id="20" name="TextBox 8">
            <a:extLst>
              <a:ext uri="{FF2B5EF4-FFF2-40B4-BE49-F238E27FC236}">
                <a16:creationId xmlns:a16="http://schemas.microsoft.com/office/drawing/2014/main" id="{D1B8EA36-F58B-75AA-29BB-332E4EA2E2C9}"/>
              </a:ext>
            </a:extLst>
          </p:cNvPr>
          <p:cNvSpPr txBox="1"/>
          <p:nvPr/>
        </p:nvSpPr>
        <p:spPr>
          <a:xfrm>
            <a:off x="2817149" y="4397491"/>
            <a:ext cx="10962866" cy="2783904"/>
          </a:xfrm>
          <a:prstGeom prst="rect">
            <a:avLst/>
          </a:prstGeom>
        </p:spPr>
        <p:txBody>
          <a:bodyPr lIns="0" tIns="0" rIns="0" bIns="0" rtlCol="0" anchor="t">
            <a:spAutoFit/>
          </a:bodyPr>
          <a:lstStyle/>
          <a:p>
            <a:pPr algn="ctr">
              <a:lnSpc>
                <a:spcPts val="6000"/>
              </a:lnSpc>
              <a:spcBef>
                <a:spcPct val="0"/>
              </a:spcBef>
            </a:pP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科系</a:t>
            </a:r>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國際事務系</a:t>
            </a:r>
            <a:endParaRPr lang="en-US" altLang="zh-TW" sz="4800" dirty="0">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6000"/>
              </a:lnSpc>
              <a:spcBef>
                <a:spcPct val="0"/>
              </a:spcBef>
            </a:pP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班級</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四技二</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A</a:t>
            </a:r>
          </a:p>
          <a:p>
            <a:pPr algn="ctr">
              <a:lnSpc>
                <a:spcPts val="6000"/>
              </a:lnSpc>
              <a:spcBef>
                <a:spcPct val="0"/>
              </a:spcBef>
            </a:pP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姓名</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田晟瑞</a:t>
            </a:r>
          </a:p>
          <a:p>
            <a:pPr algn="ctr">
              <a:lnSpc>
                <a:spcPts val="3919"/>
              </a:lnSpc>
              <a:spcBef>
                <a:spcPct val="0"/>
              </a:spcBef>
            </a:pPr>
            <a:endParaRPr lang="en-US" sz="2799" dirty="0">
              <a:solidFill>
                <a:srgbClr val="00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94198">
            <a:off x="16249948" y="5229030"/>
            <a:ext cx="5651073" cy="7074896"/>
          </a:xfrm>
          <a:custGeom>
            <a:avLst/>
            <a:gdLst/>
            <a:ahLst/>
            <a:cxnLst/>
            <a:rect l="l" t="t" r="r" b="b"/>
            <a:pathLst>
              <a:path w="5651073" h="7074896">
                <a:moveTo>
                  <a:pt x="0" y="0"/>
                </a:moveTo>
                <a:lnTo>
                  <a:pt x="5651073" y="0"/>
                </a:lnTo>
                <a:lnTo>
                  <a:pt x="5651073" y="7074895"/>
                </a:lnTo>
                <a:lnTo>
                  <a:pt x="0" y="7074895"/>
                </a:lnTo>
                <a:lnTo>
                  <a:pt x="0" y="0"/>
                </a:lnTo>
                <a:close/>
              </a:path>
            </a:pathLst>
          </a:custGeom>
          <a:blipFill>
            <a:blip r:embed="rId2"/>
            <a:stretch>
              <a:fillRect/>
            </a:stretch>
          </a:blipFill>
        </p:spPr>
      </p:sp>
      <p:sp>
        <p:nvSpPr>
          <p:cNvPr id="3" name="Freeform 3"/>
          <p:cNvSpPr/>
          <p:nvPr/>
        </p:nvSpPr>
        <p:spPr>
          <a:xfrm>
            <a:off x="-2213511" y="9258300"/>
            <a:ext cx="15219918" cy="3595706"/>
          </a:xfrm>
          <a:custGeom>
            <a:avLst/>
            <a:gdLst/>
            <a:ahLst/>
            <a:cxnLst/>
            <a:rect l="l" t="t" r="r" b="b"/>
            <a:pathLst>
              <a:path w="15219918" h="3595706">
                <a:moveTo>
                  <a:pt x="0" y="0"/>
                </a:moveTo>
                <a:lnTo>
                  <a:pt x="15219919" y="0"/>
                </a:lnTo>
                <a:lnTo>
                  <a:pt x="15219919" y="3595706"/>
                </a:lnTo>
                <a:lnTo>
                  <a:pt x="0" y="3595706"/>
                </a:lnTo>
                <a:lnTo>
                  <a:pt x="0" y="0"/>
                </a:lnTo>
                <a:close/>
              </a:path>
            </a:pathLst>
          </a:custGeom>
          <a:blipFill>
            <a:blip r:embed="rId3"/>
            <a:stretch>
              <a:fillRect/>
            </a:stretch>
          </a:blipFill>
        </p:spPr>
      </p:sp>
      <p:sp>
        <p:nvSpPr>
          <p:cNvPr id="4" name="Freeform 4"/>
          <p:cNvSpPr/>
          <p:nvPr/>
        </p:nvSpPr>
        <p:spPr>
          <a:xfrm rot="6921265">
            <a:off x="-943572" y="-559558"/>
            <a:ext cx="2637177" cy="2816745"/>
          </a:xfrm>
          <a:custGeom>
            <a:avLst/>
            <a:gdLst/>
            <a:ahLst/>
            <a:cxnLst/>
            <a:rect l="l" t="t" r="r" b="b"/>
            <a:pathLst>
              <a:path w="2637177" h="2816745">
                <a:moveTo>
                  <a:pt x="0" y="0"/>
                </a:moveTo>
                <a:lnTo>
                  <a:pt x="2637177" y="0"/>
                </a:lnTo>
                <a:lnTo>
                  <a:pt x="2637177" y="2816745"/>
                </a:lnTo>
                <a:lnTo>
                  <a:pt x="0" y="2816745"/>
                </a:lnTo>
                <a:lnTo>
                  <a:pt x="0" y="0"/>
                </a:lnTo>
                <a:close/>
              </a:path>
            </a:pathLst>
          </a:custGeom>
          <a:blipFill>
            <a:blip r:embed="rId4"/>
            <a:stretch>
              <a:fillRect/>
            </a:stretch>
          </a:blipFill>
        </p:spPr>
      </p:sp>
      <p:sp>
        <p:nvSpPr>
          <p:cNvPr id="5" name="Freeform 5"/>
          <p:cNvSpPr/>
          <p:nvPr/>
        </p:nvSpPr>
        <p:spPr>
          <a:xfrm rot="-10130947">
            <a:off x="16018432" y="-1577062"/>
            <a:ext cx="3071327" cy="3154123"/>
          </a:xfrm>
          <a:custGeom>
            <a:avLst/>
            <a:gdLst/>
            <a:ahLst/>
            <a:cxnLst/>
            <a:rect l="l" t="t" r="r" b="b"/>
            <a:pathLst>
              <a:path w="3071327" h="3154123">
                <a:moveTo>
                  <a:pt x="0" y="0"/>
                </a:moveTo>
                <a:lnTo>
                  <a:pt x="3071327" y="0"/>
                </a:lnTo>
                <a:lnTo>
                  <a:pt x="3071327" y="3154124"/>
                </a:lnTo>
                <a:lnTo>
                  <a:pt x="0" y="3154124"/>
                </a:lnTo>
                <a:lnTo>
                  <a:pt x="0" y="0"/>
                </a:lnTo>
                <a:close/>
              </a:path>
            </a:pathLst>
          </a:custGeom>
          <a:blipFill>
            <a:blip r:embed="rId5"/>
            <a:stretch>
              <a:fillRect/>
            </a:stretch>
          </a:blipFill>
        </p:spPr>
      </p:sp>
      <p:sp>
        <p:nvSpPr>
          <p:cNvPr id="7" name="TextBox 7"/>
          <p:cNvSpPr txBox="1"/>
          <p:nvPr/>
        </p:nvSpPr>
        <p:spPr>
          <a:xfrm>
            <a:off x="5761424" y="460643"/>
            <a:ext cx="7244983" cy="1587486"/>
          </a:xfrm>
          <a:prstGeom prst="rect">
            <a:avLst/>
          </a:prstGeom>
        </p:spPr>
        <p:txBody>
          <a:bodyPr wrap="square" lIns="0" tIns="0" rIns="0" bIns="0" rtlCol="0" anchor="t">
            <a:spAutoFit/>
          </a:bodyPr>
          <a:lstStyle/>
          <a:p>
            <a:pPr algn="ctr">
              <a:lnSpc>
                <a:spcPts val="14560"/>
              </a:lnSpc>
              <a:spcBef>
                <a:spcPct val="0"/>
              </a:spcBef>
            </a:pPr>
            <a:r>
              <a:rPr lang="zh-TW" altLang="en-US" sz="6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Amsterdam Four"/>
              </a:rPr>
              <a:t>簡報大綱</a:t>
            </a:r>
            <a:endParaRPr lang="en-US" sz="6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Amsterdam Four"/>
            </a:endParaRPr>
          </a:p>
        </p:txBody>
      </p:sp>
      <p:sp>
        <p:nvSpPr>
          <p:cNvPr id="8" name="TextBox 8"/>
          <p:cNvSpPr txBox="1"/>
          <p:nvPr/>
        </p:nvSpPr>
        <p:spPr>
          <a:xfrm>
            <a:off x="6172200" y="2643480"/>
            <a:ext cx="8686800" cy="4431983"/>
          </a:xfrm>
          <a:prstGeom prst="rect">
            <a:avLst/>
          </a:prstGeom>
        </p:spPr>
        <p:txBody>
          <a:bodyPr wrap="square" lIns="0" tIns="0" rIns="0" bIns="0" rtlCol="0" anchor="t">
            <a:spAutoFit/>
          </a:bodyPr>
          <a:lstStyle/>
          <a:p>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、認識培力英檢</a:t>
            </a:r>
            <a:r>
              <a:rPr lang="en-US" altLang="zh-TW" sz="4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BESTEP)</a:t>
            </a:r>
          </a:p>
          <a:p>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、我的學習歷程</a:t>
            </a:r>
            <a:endParaRPr lang="en-US" altLang="zh-TW" sz="4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、英文學習技巧</a:t>
            </a:r>
            <a:endParaRPr lang="en-US" altLang="zh-TW" sz="4800" dirty="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四、</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 BESTEP</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應試技巧</a:t>
            </a:r>
          </a:p>
          <a:p>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  </a:t>
            </a:r>
            <a:endParaRPr lang="en-US" sz="4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94198">
            <a:off x="16249948" y="5229030"/>
            <a:ext cx="5651073" cy="7074896"/>
          </a:xfrm>
          <a:custGeom>
            <a:avLst/>
            <a:gdLst/>
            <a:ahLst/>
            <a:cxnLst/>
            <a:rect l="l" t="t" r="r" b="b"/>
            <a:pathLst>
              <a:path w="5651073" h="7074896">
                <a:moveTo>
                  <a:pt x="0" y="0"/>
                </a:moveTo>
                <a:lnTo>
                  <a:pt x="5651073" y="0"/>
                </a:lnTo>
                <a:lnTo>
                  <a:pt x="5651073" y="7074895"/>
                </a:lnTo>
                <a:lnTo>
                  <a:pt x="0" y="7074895"/>
                </a:lnTo>
                <a:lnTo>
                  <a:pt x="0" y="0"/>
                </a:lnTo>
                <a:close/>
              </a:path>
            </a:pathLst>
          </a:custGeom>
          <a:blipFill>
            <a:blip r:embed="rId2"/>
            <a:stretch>
              <a:fillRect/>
            </a:stretch>
          </a:blipFill>
        </p:spPr>
      </p:sp>
      <p:sp>
        <p:nvSpPr>
          <p:cNvPr id="3" name="Freeform 3"/>
          <p:cNvSpPr/>
          <p:nvPr/>
        </p:nvSpPr>
        <p:spPr>
          <a:xfrm>
            <a:off x="-2213511" y="9258300"/>
            <a:ext cx="15219918" cy="3595706"/>
          </a:xfrm>
          <a:custGeom>
            <a:avLst/>
            <a:gdLst/>
            <a:ahLst/>
            <a:cxnLst/>
            <a:rect l="l" t="t" r="r" b="b"/>
            <a:pathLst>
              <a:path w="15219918" h="3595706">
                <a:moveTo>
                  <a:pt x="0" y="0"/>
                </a:moveTo>
                <a:lnTo>
                  <a:pt x="15219919" y="0"/>
                </a:lnTo>
                <a:lnTo>
                  <a:pt x="15219919" y="3595706"/>
                </a:lnTo>
                <a:lnTo>
                  <a:pt x="0" y="3595706"/>
                </a:lnTo>
                <a:lnTo>
                  <a:pt x="0" y="0"/>
                </a:lnTo>
                <a:close/>
              </a:path>
            </a:pathLst>
          </a:custGeom>
          <a:blipFill>
            <a:blip r:embed="rId3"/>
            <a:stretch>
              <a:fillRect/>
            </a:stretch>
          </a:blipFill>
        </p:spPr>
      </p:sp>
      <p:sp>
        <p:nvSpPr>
          <p:cNvPr id="4" name="Freeform 4"/>
          <p:cNvSpPr/>
          <p:nvPr/>
        </p:nvSpPr>
        <p:spPr>
          <a:xfrm rot="6921265">
            <a:off x="-943572" y="-559558"/>
            <a:ext cx="2637177" cy="2816745"/>
          </a:xfrm>
          <a:custGeom>
            <a:avLst/>
            <a:gdLst/>
            <a:ahLst/>
            <a:cxnLst/>
            <a:rect l="l" t="t" r="r" b="b"/>
            <a:pathLst>
              <a:path w="2637177" h="2816745">
                <a:moveTo>
                  <a:pt x="0" y="0"/>
                </a:moveTo>
                <a:lnTo>
                  <a:pt x="2637177" y="0"/>
                </a:lnTo>
                <a:lnTo>
                  <a:pt x="2637177" y="2816745"/>
                </a:lnTo>
                <a:lnTo>
                  <a:pt x="0" y="2816745"/>
                </a:lnTo>
                <a:lnTo>
                  <a:pt x="0" y="0"/>
                </a:lnTo>
                <a:close/>
              </a:path>
            </a:pathLst>
          </a:custGeom>
          <a:blipFill>
            <a:blip r:embed="rId4"/>
            <a:stretch>
              <a:fillRect/>
            </a:stretch>
          </a:blipFill>
        </p:spPr>
      </p:sp>
      <p:sp>
        <p:nvSpPr>
          <p:cNvPr id="5" name="Freeform 5"/>
          <p:cNvSpPr/>
          <p:nvPr/>
        </p:nvSpPr>
        <p:spPr>
          <a:xfrm rot="-10130947">
            <a:off x="16018432" y="-1577062"/>
            <a:ext cx="3071327" cy="3154123"/>
          </a:xfrm>
          <a:custGeom>
            <a:avLst/>
            <a:gdLst/>
            <a:ahLst/>
            <a:cxnLst/>
            <a:rect l="l" t="t" r="r" b="b"/>
            <a:pathLst>
              <a:path w="3071327" h="3154123">
                <a:moveTo>
                  <a:pt x="0" y="0"/>
                </a:moveTo>
                <a:lnTo>
                  <a:pt x="3071327" y="0"/>
                </a:lnTo>
                <a:lnTo>
                  <a:pt x="3071327" y="3154124"/>
                </a:lnTo>
                <a:lnTo>
                  <a:pt x="0" y="3154124"/>
                </a:lnTo>
                <a:lnTo>
                  <a:pt x="0" y="0"/>
                </a:lnTo>
                <a:close/>
              </a:path>
            </a:pathLst>
          </a:custGeom>
          <a:blipFill>
            <a:blip r:embed="rId5"/>
            <a:stretch>
              <a:fillRect/>
            </a:stretch>
          </a:blipFill>
        </p:spPr>
      </p:sp>
      <p:sp>
        <p:nvSpPr>
          <p:cNvPr id="9" name="文字方塊 8">
            <a:extLst>
              <a:ext uri="{FF2B5EF4-FFF2-40B4-BE49-F238E27FC236}">
                <a16:creationId xmlns:a16="http://schemas.microsoft.com/office/drawing/2014/main" id="{C0FF6F52-D19A-F39F-D97C-4445A941F09C}"/>
              </a:ext>
            </a:extLst>
          </p:cNvPr>
          <p:cNvSpPr txBox="1"/>
          <p:nvPr/>
        </p:nvSpPr>
        <p:spPr>
          <a:xfrm>
            <a:off x="5029200" y="448463"/>
            <a:ext cx="9538752" cy="1754326"/>
          </a:xfrm>
          <a:prstGeom prst="rect">
            <a:avLst/>
          </a:prstGeom>
          <a:noFill/>
        </p:spPr>
        <p:txBody>
          <a:bodyPr wrap="square" rtlCol="0">
            <a:spAutoFit/>
          </a:bodyPr>
          <a:lstStyle/>
          <a:p>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一、認識培力英檢</a:t>
            </a:r>
            <a:r>
              <a:rPr lang="en-US" altLang="zh-TW" sz="54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5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5400" b="1" dirty="0">
                <a:latin typeface="Times New Roman" panose="02020603050405020304" pitchFamily="18" charset="0"/>
                <a:ea typeface="標楷體" panose="03000509000000000000" pitchFamily="65" charset="-120"/>
                <a:cs typeface="Times New Roman" panose="02020603050405020304" pitchFamily="18" charset="0"/>
              </a:rPr>
              <a:t>BESTEP)</a:t>
            </a:r>
          </a:p>
          <a:p>
            <a:endParaRPr lang="zh-TW" altLang="en-US" sz="5400" dirty="0"/>
          </a:p>
        </p:txBody>
      </p:sp>
      <p:sp>
        <p:nvSpPr>
          <p:cNvPr id="10" name="文字方塊 9">
            <a:extLst>
              <a:ext uri="{FF2B5EF4-FFF2-40B4-BE49-F238E27FC236}">
                <a16:creationId xmlns:a16="http://schemas.microsoft.com/office/drawing/2014/main" id="{3ACC4152-1F29-1082-747E-1539DD682881}"/>
              </a:ext>
            </a:extLst>
          </p:cNvPr>
          <p:cNvSpPr txBox="1"/>
          <p:nvPr/>
        </p:nvSpPr>
        <p:spPr>
          <a:xfrm>
            <a:off x="1600200" y="2188752"/>
            <a:ext cx="14782800" cy="6186309"/>
          </a:xfrm>
          <a:prstGeom prst="rect">
            <a:avLst/>
          </a:prstGeom>
          <a:noFill/>
        </p:spPr>
        <p:txBody>
          <a:bodyPr wrap="square" rtlCol="0">
            <a:spAutoFit/>
          </a:bodyPr>
          <a:lstStyle/>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什麼是培力英檢？全稱為「培力英語能力檢定測驗」（</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BEST Test of English </a:t>
            </a:r>
            <a:r>
              <a:rPr lang="en-US" altLang="zh-TW" sz="4400" dirty="0" err="1">
                <a:latin typeface="Times New Roman" panose="02020603050405020304" pitchFamily="18" charset="0"/>
                <a:ea typeface="標楷體" panose="03000509000000000000" pitchFamily="65" charset="-120"/>
                <a:cs typeface="Times New Roman" panose="02020603050405020304" pitchFamily="18" charset="0"/>
              </a:rPr>
              <a:t>Proficiency,BESTEP</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）／「培力英檢」。由 財團法人語言訓練測驗中心（</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LTTC</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）受 教育部 委託研發及辦理。主要針對台灣 大專校院學生 的英語能力測驗。</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目的：評量大專校院學生英語文能力，尤其是在學術／教學或雙語化環境中的運用能力。</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特色：免費報名、涵蓋聽、讀、說、寫</a:t>
            </a:r>
            <a:r>
              <a:rPr lang="zh-TW" altLang="en-US" sz="4400" dirty="0">
                <a:latin typeface="Times New Roman" panose="02020603050405020304" pitchFamily="18" charset="0"/>
                <a:ea typeface="PMingLiU" panose="02020500000000000000" pitchFamily="18" charset="-120"/>
                <a:cs typeface="Times New Roman" panose="02020603050405020304" pitchFamily="18" charset="0"/>
              </a:rPr>
              <a:t>。</a:t>
            </a:r>
            <a:endParaRPr lang="en-US" altLang="zh-TW" sz="4400" dirty="0">
              <a:latin typeface="Times New Roman" panose="02020603050405020304" pitchFamily="18" charset="0"/>
              <a:ea typeface="PMingLiU" panose="02020500000000000000" pitchFamily="18"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級數</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基礎</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),B1-(</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初中</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),B1(</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中</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),B2(</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中高</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),B2+(</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中高進階</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PMingLiU" panose="02020500000000000000" pitchFamily="18" charset="-120"/>
                <a:ea typeface="PMingLiU" panose="02020500000000000000" pitchFamily="18" charset="-120"/>
                <a:cs typeface="Times New Roman" panose="02020603050405020304" pitchFamily="18" charset="0"/>
              </a:rPr>
              <a:t>。</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4ADC8-0E53-6E91-693F-24DD1FDF9B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E65A98-504C-00A7-B232-C33C5C13421B}"/>
              </a:ext>
            </a:extLst>
          </p:cNvPr>
          <p:cNvSpPr/>
          <p:nvPr/>
        </p:nvSpPr>
        <p:spPr>
          <a:xfrm rot="1094198">
            <a:off x="16249948" y="5229030"/>
            <a:ext cx="5651073" cy="7074896"/>
          </a:xfrm>
          <a:custGeom>
            <a:avLst/>
            <a:gdLst/>
            <a:ahLst/>
            <a:cxnLst/>
            <a:rect l="l" t="t" r="r" b="b"/>
            <a:pathLst>
              <a:path w="5651073" h="7074896">
                <a:moveTo>
                  <a:pt x="0" y="0"/>
                </a:moveTo>
                <a:lnTo>
                  <a:pt x="5651073" y="0"/>
                </a:lnTo>
                <a:lnTo>
                  <a:pt x="5651073" y="7074895"/>
                </a:lnTo>
                <a:lnTo>
                  <a:pt x="0" y="7074895"/>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89F45652-585B-F631-F61F-2E7A9231F169}"/>
              </a:ext>
            </a:extLst>
          </p:cNvPr>
          <p:cNvSpPr/>
          <p:nvPr/>
        </p:nvSpPr>
        <p:spPr>
          <a:xfrm>
            <a:off x="-2213511" y="9258300"/>
            <a:ext cx="15219918" cy="3595706"/>
          </a:xfrm>
          <a:custGeom>
            <a:avLst/>
            <a:gdLst/>
            <a:ahLst/>
            <a:cxnLst/>
            <a:rect l="l" t="t" r="r" b="b"/>
            <a:pathLst>
              <a:path w="15219918" h="3595706">
                <a:moveTo>
                  <a:pt x="0" y="0"/>
                </a:moveTo>
                <a:lnTo>
                  <a:pt x="15219919" y="0"/>
                </a:lnTo>
                <a:lnTo>
                  <a:pt x="15219919" y="3595706"/>
                </a:lnTo>
                <a:lnTo>
                  <a:pt x="0" y="3595706"/>
                </a:lnTo>
                <a:lnTo>
                  <a:pt x="0" y="0"/>
                </a:lnTo>
                <a:close/>
              </a:path>
            </a:pathLst>
          </a:custGeom>
          <a:blipFill>
            <a:blip r:embed="rId3"/>
            <a:stretch>
              <a:fillRect/>
            </a:stretch>
          </a:blipFill>
        </p:spPr>
      </p:sp>
      <p:sp>
        <p:nvSpPr>
          <p:cNvPr id="4" name="Freeform 4">
            <a:extLst>
              <a:ext uri="{FF2B5EF4-FFF2-40B4-BE49-F238E27FC236}">
                <a16:creationId xmlns:a16="http://schemas.microsoft.com/office/drawing/2014/main" id="{8765BD7B-661C-7B2A-2203-C51821537F9F}"/>
              </a:ext>
            </a:extLst>
          </p:cNvPr>
          <p:cNvSpPr/>
          <p:nvPr/>
        </p:nvSpPr>
        <p:spPr>
          <a:xfrm rot="6921265">
            <a:off x="-943572" y="-559558"/>
            <a:ext cx="2637177" cy="2816745"/>
          </a:xfrm>
          <a:custGeom>
            <a:avLst/>
            <a:gdLst/>
            <a:ahLst/>
            <a:cxnLst/>
            <a:rect l="l" t="t" r="r" b="b"/>
            <a:pathLst>
              <a:path w="2637177" h="2816745">
                <a:moveTo>
                  <a:pt x="0" y="0"/>
                </a:moveTo>
                <a:lnTo>
                  <a:pt x="2637177" y="0"/>
                </a:lnTo>
                <a:lnTo>
                  <a:pt x="2637177" y="2816745"/>
                </a:lnTo>
                <a:lnTo>
                  <a:pt x="0" y="2816745"/>
                </a:lnTo>
                <a:lnTo>
                  <a:pt x="0" y="0"/>
                </a:lnTo>
                <a:close/>
              </a:path>
            </a:pathLst>
          </a:custGeom>
          <a:blipFill>
            <a:blip r:embed="rId4"/>
            <a:stretch>
              <a:fillRect/>
            </a:stretch>
          </a:blipFill>
        </p:spPr>
      </p:sp>
      <p:sp>
        <p:nvSpPr>
          <p:cNvPr id="5" name="Freeform 5">
            <a:extLst>
              <a:ext uri="{FF2B5EF4-FFF2-40B4-BE49-F238E27FC236}">
                <a16:creationId xmlns:a16="http://schemas.microsoft.com/office/drawing/2014/main" id="{307A3842-E0C1-12CC-B8D2-414E9FFEEDA6}"/>
              </a:ext>
            </a:extLst>
          </p:cNvPr>
          <p:cNvSpPr/>
          <p:nvPr/>
        </p:nvSpPr>
        <p:spPr>
          <a:xfrm rot="-10130947">
            <a:off x="16018432" y="-1577062"/>
            <a:ext cx="3071327" cy="3154123"/>
          </a:xfrm>
          <a:custGeom>
            <a:avLst/>
            <a:gdLst/>
            <a:ahLst/>
            <a:cxnLst/>
            <a:rect l="l" t="t" r="r" b="b"/>
            <a:pathLst>
              <a:path w="3071327" h="3154123">
                <a:moveTo>
                  <a:pt x="0" y="0"/>
                </a:moveTo>
                <a:lnTo>
                  <a:pt x="3071327" y="0"/>
                </a:lnTo>
                <a:lnTo>
                  <a:pt x="3071327" y="3154124"/>
                </a:lnTo>
                <a:lnTo>
                  <a:pt x="0" y="3154124"/>
                </a:lnTo>
                <a:lnTo>
                  <a:pt x="0" y="0"/>
                </a:lnTo>
                <a:close/>
              </a:path>
            </a:pathLst>
          </a:custGeom>
          <a:blipFill>
            <a:blip r:embed="rId5"/>
            <a:stretch>
              <a:fillRect/>
            </a:stretch>
          </a:blipFill>
        </p:spPr>
      </p:sp>
      <p:sp>
        <p:nvSpPr>
          <p:cNvPr id="9" name="文字方塊 8">
            <a:extLst>
              <a:ext uri="{FF2B5EF4-FFF2-40B4-BE49-F238E27FC236}">
                <a16:creationId xmlns:a16="http://schemas.microsoft.com/office/drawing/2014/main" id="{2B1F9495-C661-E3F1-9350-E8D436D2ED96}"/>
              </a:ext>
            </a:extLst>
          </p:cNvPr>
          <p:cNvSpPr txBox="1"/>
          <p:nvPr/>
        </p:nvSpPr>
        <p:spPr>
          <a:xfrm>
            <a:off x="5869894" y="36552"/>
            <a:ext cx="9538752" cy="1754326"/>
          </a:xfrm>
          <a:prstGeom prst="rect">
            <a:avLst/>
          </a:prstGeom>
          <a:noFill/>
        </p:spPr>
        <p:txBody>
          <a:bodyPr wrap="square" rtlCol="0">
            <a:spAutoFit/>
          </a:bodyPr>
          <a:lstStyle/>
          <a:p>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二、我的學習歷程</a:t>
            </a:r>
            <a:endParaRPr lang="en-US" altLang="zh-TW" sz="5400" b="1"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5400" dirty="0"/>
          </a:p>
        </p:txBody>
      </p:sp>
      <p:sp>
        <p:nvSpPr>
          <p:cNvPr id="10" name="文字方塊 9">
            <a:extLst>
              <a:ext uri="{FF2B5EF4-FFF2-40B4-BE49-F238E27FC236}">
                <a16:creationId xmlns:a16="http://schemas.microsoft.com/office/drawing/2014/main" id="{BE640E9F-1320-9C66-64C3-9F27756A496D}"/>
              </a:ext>
            </a:extLst>
          </p:cNvPr>
          <p:cNvSpPr txBox="1"/>
          <p:nvPr/>
        </p:nvSpPr>
        <p:spPr>
          <a:xfrm>
            <a:off x="1981200" y="1174136"/>
            <a:ext cx="15697200" cy="8894743"/>
          </a:xfrm>
          <a:prstGeom prst="rect">
            <a:avLst/>
          </a:prstGeom>
          <a:noFill/>
        </p:spPr>
        <p:txBody>
          <a:bodyPr wrap="square" rtlCol="0">
            <a:spAutoFit/>
          </a:bodyPr>
          <a:lstStyle/>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英文不只是科目而融入生活</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將英文視為增加知識與興趣的工具，而不只是考試的分數。例如</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：網路</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國際新聞及網路政治</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經濟專家評論</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看英文電影及英文小說等</a:t>
            </a:r>
            <a:r>
              <a:rPr lang="zh-TW" altLang="en-US" sz="4400" dirty="0">
                <a:latin typeface="PMingLiU" panose="02020500000000000000" pitchFamily="18" charset="-120"/>
                <a:ea typeface="PMingLiU" panose="02020500000000000000" pitchFamily="18" charset="-120"/>
                <a:cs typeface="Times New Roman" panose="02020603050405020304" pitchFamily="18" charset="0"/>
              </a:rPr>
              <a:t>。</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專注於進步，而非追求完美：不要因講錯或聽不懂而沮喪。改變想法</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不需要一次就完美，只求每次都能學習進步。例如</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每日能多理解一</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、二</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句、改天就能運用說得更自然，這就是進步。</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每天學一點點、持之以恆：每天設定「小目標」例如</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每天聽 </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15 </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分鐘英文、背 </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5 </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個單字，寫一小段英文句子，時間不多。穩定且持續累積很重要。</a:t>
            </a:r>
            <a:endParaRPr lang="en-US" altLang="zh-TW" sz="4400" dirty="0">
              <a:latin typeface="Times New Roman" panose="02020603050405020304" pitchFamily="18" charset="0"/>
              <a:ea typeface="PMingLiU" panose="02020500000000000000" pitchFamily="18"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把錯誤當成學習的一部分</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不要怕講錯，被人笑。錯誤其實是最好的老師。每次說錯、被糾正後，會更記得正確的用法。應主動開口，因為錯得多，學得也多。</a:t>
            </a:r>
          </a:p>
        </p:txBody>
      </p:sp>
    </p:spTree>
    <p:extLst>
      <p:ext uri="{BB962C8B-B14F-4D97-AF65-F5344CB8AC3E}">
        <p14:creationId xmlns:p14="http://schemas.microsoft.com/office/powerpoint/2010/main" val="222809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6590-B01E-ED0F-69ED-84FEFECD08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82E8E8-42CE-9CF0-FD96-3AA116D4539F}"/>
              </a:ext>
            </a:extLst>
          </p:cNvPr>
          <p:cNvSpPr/>
          <p:nvPr/>
        </p:nvSpPr>
        <p:spPr>
          <a:xfrm rot="1094198">
            <a:off x="16249948" y="5229030"/>
            <a:ext cx="5651073" cy="7074896"/>
          </a:xfrm>
          <a:custGeom>
            <a:avLst/>
            <a:gdLst/>
            <a:ahLst/>
            <a:cxnLst/>
            <a:rect l="l" t="t" r="r" b="b"/>
            <a:pathLst>
              <a:path w="5651073" h="7074896">
                <a:moveTo>
                  <a:pt x="0" y="0"/>
                </a:moveTo>
                <a:lnTo>
                  <a:pt x="5651073" y="0"/>
                </a:lnTo>
                <a:lnTo>
                  <a:pt x="5651073" y="7074895"/>
                </a:lnTo>
                <a:lnTo>
                  <a:pt x="0" y="7074895"/>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A562462A-ED1D-37E6-7402-79757476F6F7}"/>
              </a:ext>
            </a:extLst>
          </p:cNvPr>
          <p:cNvSpPr/>
          <p:nvPr/>
        </p:nvSpPr>
        <p:spPr>
          <a:xfrm>
            <a:off x="-2213511" y="9258300"/>
            <a:ext cx="15219918" cy="3595706"/>
          </a:xfrm>
          <a:custGeom>
            <a:avLst/>
            <a:gdLst/>
            <a:ahLst/>
            <a:cxnLst/>
            <a:rect l="l" t="t" r="r" b="b"/>
            <a:pathLst>
              <a:path w="15219918" h="3595706">
                <a:moveTo>
                  <a:pt x="0" y="0"/>
                </a:moveTo>
                <a:lnTo>
                  <a:pt x="15219919" y="0"/>
                </a:lnTo>
                <a:lnTo>
                  <a:pt x="15219919" y="3595706"/>
                </a:lnTo>
                <a:lnTo>
                  <a:pt x="0" y="3595706"/>
                </a:lnTo>
                <a:lnTo>
                  <a:pt x="0" y="0"/>
                </a:lnTo>
                <a:close/>
              </a:path>
            </a:pathLst>
          </a:custGeom>
          <a:blipFill>
            <a:blip r:embed="rId3"/>
            <a:stretch>
              <a:fillRect/>
            </a:stretch>
          </a:blipFill>
        </p:spPr>
      </p:sp>
      <p:sp>
        <p:nvSpPr>
          <p:cNvPr id="4" name="Freeform 4">
            <a:extLst>
              <a:ext uri="{FF2B5EF4-FFF2-40B4-BE49-F238E27FC236}">
                <a16:creationId xmlns:a16="http://schemas.microsoft.com/office/drawing/2014/main" id="{A66D5B54-EDFA-5FD7-C787-9857678C1721}"/>
              </a:ext>
            </a:extLst>
          </p:cNvPr>
          <p:cNvSpPr/>
          <p:nvPr/>
        </p:nvSpPr>
        <p:spPr>
          <a:xfrm rot="6921265">
            <a:off x="-943572" y="-559558"/>
            <a:ext cx="2637177" cy="2816745"/>
          </a:xfrm>
          <a:custGeom>
            <a:avLst/>
            <a:gdLst/>
            <a:ahLst/>
            <a:cxnLst/>
            <a:rect l="l" t="t" r="r" b="b"/>
            <a:pathLst>
              <a:path w="2637177" h="2816745">
                <a:moveTo>
                  <a:pt x="0" y="0"/>
                </a:moveTo>
                <a:lnTo>
                  <a:pt x="2637177" y="0"/>
                </a:lnTo>
                <a:lnTo>
                  <a:pt x="2637177" y="2816745"/>
                </a:lnTo>
                <a:lnTo>
                  <a:pt x="0" y="2816745"/>
                </a:lnTo>
                <a:lnTo>
                  <a:pt x="0" y="0"/>
                </a:lnTo>
                <a:close/>
              </a:path>
            </a:pathLst>
          </a:custGeom>
          <a:blipFill>
            <a:blip r:embed="rId4"/>
            <a:stretch>
              <a:fillRect/>
            </a:stretch>
          </a:blipFill>
        </p:spPr>
      </p:sp>
      <p:sp>
        <p:nvSpPr>
          <p:cNvPr id="5" name="Freeform 5">
            <a:extLst>
              <a:ext uri="{FF2B5EF4-FFF2-40B4-BE49-F238E27FC236}">
                <a16:creationId xmlns:a16="http://schemas.microsoft.com/office/drawing/2014/main" id="{A93FEFC6-E46A-6A97-D64D-0F4436A14BA1}"/>
              </a:ext>
            </a:extLst>
          </p:cNvPr>
          <p:cNvSpPr/>
          <p:nvPr/>
        </p:nvSpPr>
        <p:spPr>
          <a:xfrm rot="-10130947">
            <a:off x="16131263" y="-1577061"/>
            <a:ext cx="3071327" cy="3154123"/>
          </a:xfrm>
          <a:custGeom>
            <a:avLst/>
            <a:gdLst/>
            <a:ahLst/>
            <a:cxnLst/>
            <a:rect l="l" t="t" r="r" b="b"/>
            <a:pathLst>
              <a:path w="3071327" h="3154123">
                <a:moveTo>
                  <a:pt x="0" y="0"/>
                </a:moveTo>
                <a:lnTo>
                  <a:pt x="3071327" y="0"/>
                </a:lnTo>
                <a:lnTo>
                  <a:pt x="3071327" y="3154124"/>
                </a:lnTo>
                <a:lnTo>
                  <a:pt x="0" y="3154124"/>
                </a:lnTo>
                <a:lnTo>
                  <a:pt x="0" y="0"/>
                </a:lnTo>
                <a:close/>
              </a:path>
            </a:pathLst>
          </a:custGeom>
          <a:blipFill>
            <a:blip r:embed="rId5"/>
            <a:stretch>
              <a:fillRect/>
            </a:stretch>
          </a:blipFill>
        </p:spPr>
      </p:sp>
      <p:sp>
        <p:nvSpPr>
          <p:cNvPr id="9" name="文字方塊 8">
            <a:extLst>
              <a:ext uri="{FF2B5EF4-FFF2-40B4-BE49-F238E27FC236}">
                <a16:creationId xmlns:a16="http://schemas.microsoft.com/office/drawing/2014/main" id="{6A5C2767-A066-7232-3270-CE4195318E73}"/>
              </a:ext>
            </a:extLst>
          </p:cNvPr>
          <p:cNvSpPr txBox="1"/>
          <p:nvPr/>
        </p:nvSpPr>
        <p:spPr>
          <a:xfrm>
            <a:off x="4489817" y="260747"/>
            <a:ext cx="10758091" cy="923330"/>
          </a:xfrm>
          <a:prstGeom prst="rect">
            <a:avLst/>
          </a:prstGeom>
          <a:noFill/>
        </p:spPr>
        <p:txBody>
          <a:bodyPr wrap="square" rtlCol="0">
            <a:spAutoFit/>
          </a:bodyPr>
          <a:lstStyle/>
          <a:p>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三、英文學習技巧</a:t>
            </a:r>
            <a:r>
              <a:rPr lang="en-US" altLang="zh-TW" sz="54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聽力提升方法</a:t>
            </a:r>
            <a:endParaRPr lang="zh-TW" altLang="en-US" sz="5400" b="1" dirty="0"/>
          </a:p>
        </p:txBody>
      </p:sp>
      <p:sp>
        <p:nvSpPr>
          <p:cNvPr id="10" name="文字方塊 9">
            <a:extLst>
              <a:ext uri="{FF2B5EF4-FFF2-40B4-BE49-F238E27FC236}">
                <a16:creationId xmlns:a16="http://schemas.microsoft.com/office/drawing/2014/main" id="{6B52906D-7286-9145-4AD4-24CD8E18399F}"/>
              </a:ext>
            </a:extLst>
          </p:cNvPr>
          <p:cNvSpPr txBox="1"/>
          <p:nvPr/>
        </p:nvSpPr>
        <p:spPr>
          <a:xfrm>
            <a:off x="1524000" y="1718325"/>
            <a:ext cx="16383000" cy="7540526"/>
          </a:xfrm>
          <a:prstGeom prst="rect">
            <a:avLst/>
          </a:prstGeom>
          <a:noFill/>
        </p:spPr>
        <p:txBody>
          <a:bodyPr wrap="square" rtlCol="0">
            <a:spAutoFit/>
          </a:bodyPr>
          <a:lstStyle/>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善用數位工具與 </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App:</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看 </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YouTube</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TED Talks</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（搭字幕）</a:t>
            </a: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善用文藻的英語學習中心資源</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：文藻的「語言學習中心」有許多影音教材、分級聽力練習</a:t>
            </a:r>
            <a:r>
              <a:rPr lang="zh-TW" altLang="en-US" sz="4400" dirty="0">
                <a:latin typeface="PMingLiU" panose="02020500000000000000" pitchFamily="18" charset="-120"/>
                <a:ea typeface="PMingLiU" panose="02020500000000000000" pitchFamily="18" charset="-120"/>
                <a:cs typeface="Times New Roman" panose="02020603050405020304" pitchFamily="18" charset="0"/>
              </a:rPr>
              <a:t>。</a:t>
            </a:r>
            <a:endParaRPr lang="en-US" altLang="zh-TW" sz="4400" dirty="0">
              <a:latin typeface="PMingLiU" panose="02020500000000000000" pitchFamily="18" charset="-120"/>
              <a:ea typeface="PMingLiU" panose="02020500000000000000" pitchFamily="18"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觀察不同口音與語速</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：文藻的課程或交換生活動常有不同國家的講者（美、英、東南亞等）。主動聽、比較差異，有助於在真實交流中聽力提升。</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選你喜歡的主題短影片</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找一段短影片（</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分鐘），邊聽邊跟著說。不只練聽力，也能抓語調、節奏、重音。持續一段時間後，你會發現自己聽得更快、講得更自然。</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參加其它英文檢定考試增進實力及磨練考試臨場感如</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：TOEIC Listening &amp; Reading</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（聽讀測驗）</a:t>
            </a:r>
            <a:r>
              <a:rPr lang="zh-TW" altLang="en-US" sz="4400" dirty="0">
                <a:latin typeface="PMingLiU" panose="02020500000000000000" pitchFamily="18" charset="-120"/>
                <a:ea typeface="PMingLiU" panose="02020500000000000000" pitchFamily="18" charset="-120"/>
                <a:cs typeface="Times New Roman" panose="02020603050405020304" pitchFamily="18" charset="0"/>
              </a:rPr>
              <a:t>。</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8452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23D3-2C8C-68B2-6264-1F8D3FC107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45DFA5-C41E-A3A2-1332-6448EE7795D8}"/>
              </a:ext>
            </a:extLst>
          </p:cNvPr>
          <p:cNvSpPr/>
          <p:nvPr/>
        </p:nvSpPr>
        <p:spPr>
          <a:xfrm rot="1094198">
            <a:off x="16249948" y="5229030"/>
            <a:ext cx="5651073" cy="7074896"/>
          </a:xfrm>
          <a:custGeom>
            <a:avLst/>
            <a:gdLst/>
            <a:ahLst/>
            <a:cxnLst/>
            <a:rect l="l" t="t" r="r" b="b"/>
            <a:pathLst>
              <a:path w="5651073" h="7074896">
                <a:moveTo>
                  <a:pt x="0" y="0"/>
                </a:moveTo>
                <a:lnTo>
                  <a:pt x="5651073" y="0"/>
                </a:lnTo>
                <a:lnTo>
                  <a:pt x="5651073" y="7074895"/>
                </a:lnTo>
                <a:lnTo>
                  <a:pt x="0" y="7074895"/>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B964F03C-78CE-A9EC-EA65-962EF5520291}"/>
              </a:ext>
            </a:extLst>
          </p:cNvPr>
          <p:cNvSpPr/>
          <p:nvPr/>
        </p:nvSpPr>
        <p:spPr>
          <a:xfrm>
            <a:off x="-2213511" y="9258300"/>
            <a:ext cx="15219918" cy="3595706"/>
          </a:xfrm>
          <a:custGeom>
            <a:avLst/>
            <a:gdLst/>
            <a:ahLst/>
            <a:cxnLst/>
            <a:rect l="l" t="t" r="r" b="b"/>
            <a:pathLst>
              <a:path w="15219918" h="3595706">
                <a:moveTo>
                  <a:pt x="0" y="0"/>
                </a:moveTo>
                <a:lnTo>
                  <a:pt x="15219919" y="0"/>
                </a:lnTo>
                <a:lnTo>
                  <a:pt x="15219919" y="3595706"/>
                </a:lnTo>
                <a:lnTo>
                  <a:pt x="0" y="3595706"/>
                </a:lnTo>
                <a:lnTo>
                  <a:pt x="0" y="0"/>
                </a:lnTo>
                <a:close/>
              </a:path>
            </a:pathLst>
          </a:custGeom>
          <a:blipFill>
            <a:blip r:embed="rId3"/>
            <a:stretch>
              <a:fillRect/>
            </a:stretch>
          </a:blipFill>
        </p:spPr>
      </p:sp>
      <p:sp>
        <p:nvSpPr>
          <p:cNvPr id="4" name="Freeform 4">
            <a:extLst>
              <a:ext uri="{FF2B5EF4-FFF2-40B4-BE49-F238E27FC236}">
                <a16:creationId xmlns:a16="http://schemas.microsoft.com/office/drawing/2014/main" id="{815AD136-984D-8099-CB5A-921110E08F73}"/>
              </a:ext>
            </a:extLst>
          </p:cNvPr>
          <p:cNvSpPr/>
          <p:nvPr/>
        </p:nvSpPr>
        <p:spPr>
          <a:xfrm rot="6921265">
            <a:off x="-943572" y="-559558"/>
            <a:ext cx="2637177" cy="2816745"/>
          </a:xfrm>
          <a:custGeom>
            <a:avLst/>
            <a:gdLst/>
            <a:ahLst/>
            <a:cxnLst/>
            <a:rect l="l" t="t" r="r" b="b"/>
            <a:pathLst>
              <a:path w="2637177" h="2816745">
                <a:moveTo>
                  <a:pt x="0" y="0"/>
                </a:moveTo>
                <a:lnTo>
                  <a:pt x="2637177" y="0"/>
                </a:lnTo>
                <a:lnTo>
                  <a:pt x="2637177" y="2816745"/>
                </a:lnTo>
                <a:lnTo>
                  <a:pt x="0" y="2816745"/>
                </a:lnTo>
                <a:lnTo>
                  <a:pt x="0" y="0"/>
                </a:lnTo>
                <a:close/>
              </a:path>
            </a:pathLst>
          </a:custGeom>
          <a:blipFill>
            <a:blip r:embed="rId4"/>
            <a:stretch>
              <a:fillRect/>
            </a:stretch>
          </a:blipFill>
        </p:spPr>
      </p:sp>
      <p:sp>
        <p:nvSpPr>
          <p:cNvPr id="5" name="Freeform 5">
            <a:extLst>
              <a:ext uri="{FF2B5EF4-FFF2-40B4-BE49-F238E27FC236}">
                <a16:creationId xmlns:a16="http://schemas.microsoft.com/office/drawing/2014/main" id="{AC5D690B-0E36-4FBD-97B0-64FF04C4B08A}"/>
              </a:ext>
            </a:extLst>
          </p:cNvPr>
          <p:cNvSpPr/>
          <p:nvPr/>
        </p:nvSpPr>
        <p:spPr>
          <a:xfrm rot="-10130947">
            <a:off x="16131263" y="-1577061"/>
            <a:ext cx="3071327" cy="3154123"/>
          </a:xfrm>
          <a:custGeom>
            <a:avLst/>
            <a:gdLst/>
            <a:ahLst/>
            <a:cxnLst/>
            <a:rect l="l" t="t" r="r" b="b"/>
            <a:pathLst>
              <a:path w="3071327" h="3154123">
                <a:moveTo>
                  <a:pt x="0" y="0"/>
                </a:moveTo>
                <a:lnTo>
                  <a:pt x="3071327" y="0"/>
                </a:lnTo>
                <a:lnTo>
                  <a:pt x="3071327" y="3154124"/>
                </a:lnTo>
                <a:lnTo>
                  <a:pt x="0" y="3154124"/>
                </a:lnTo>
                <a:lnTo>
                  <a:pt x="0" y="0"/>
                </a:lnTo>
                <a:close/>
              </a:path>
            </a:pathLst>
          </a:custGeom>
          <a:blipFill>
            <a:blip r:embed="rId5"/>
            <a:stretch>
              <a:fillRect/>
            </a:stretch>
          </a:blipFill>
        </p:spPr>
      </p:sp>
      <p:sp>
        <p:nvSpPr>
          <p:cNvPr id="9" name="文字方塊 8">
            <a:extLst>
              <a:ext uri="{FF2B5EF4-FFF2-40B4-BE49-F238E27FC236}">
                <a16:creationId xmlns:a16="http://schemas.microsoft.com/office/drawing/2014/main" id="{91530FF5-8D0A-DCED-5241-5FA47C157A63}"/>
              </a:ext>
            </a:extLst>
          </p:cNvPr>
          <p:cNvSpPr txBox="1"/>
          <p:nvPr/>
        </p:nvSpPr>
        <p:spPr>
          <a:xfrm>
            <a:off x="4489817" y="260747"/>
            <a:ext cx="10758091" cy="923330"/>
          </a:xfrm>
          <a:prstGeom prst="rect">
            <a:avLst/>
          </a:prstGeom>
          <a:noFill/>
        </p:spPr>
        <p:txBody>
          <a:bodyPr wrap="square" rtlCol="0">
            <a:spAutoFit/>
          </a:bodyPr>
          <a:lstStyle/>
          <a:p>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三、英文學習技巧</a:t>
            </a:r>
            <a:r>
              <a:rPr lang="en-US" altLang="zh-TW" sz="54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閱讀提升方法</a:t>
            </a:r>
            <a:endParaRPr lang="zh-TW" altLang="en-US" sz="5400" b="1" dirty="0"/>
          </a:p>
        </p:txBody>
      </p:sp>
      <p:sp>
        <p:nvSpPr>
          <p:cNvPr id="10" name="文字方塊 9">
            <a:extLst>
              <a:ext uri="{FF2B5EF4-FFF2-40B4-BE49-F238E27FC236}">
                <a16:creationId xmlns:a16="http://schemas.microsoft.com/office/drawing/2014/main" id="{2BFD5A4E-1247-A275-2649-15241866AC75}"/>
              </a:ext>
            </a:extLst>
          </p:cNvPr>
          <p:cNvSpPr txBox="1"/>
          <p:nvPr/>
        </p:nvSpPr>
        <p:spPr>
          <a:xfrm>
            <a:off x="533400" y="1319551"/>
            <a:ext cx="17531983" cy="8217634"/>
          </a:xfrm>
          <a:prstGeom prst="rect">
            <a:avLst/>
          </a:prstGeom>
          <a:noFill/>
        </p:spPr>
        <p:txBody>
          <a:bodyPr wrap="square" rtlCol="0">
            <a:spAutoFit/>
          </a:bodyPr>
          <a:lstStyle/>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善用文藻圖書館與線上英文資料庫：圖書館有許多外語期刊、電子書與英文報章資料。這些文章主題涵蓋商業、文化、國際新聞等</a:t>
            </a:r>
            <a:r>
              <a:rPr lang="zh-TW" altLang="en-US" sz="4400" dirty="0">
                <a:latin typeface="Times New Roman" panose="02020603050405020304" pitchFamily="18" charset="0"/>
                <a:ea typeface="PMingLiU" panose="02020500000000000000" pitchFamily="18" charset="-120"/>
                <a:cs typeface="Times New Roman" panose="02020603050405020304" pitchFamily="18" charset="0"/>
              </a:rPr>
              <a:t>。</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閱讀國際新聞提升背景知識：英文新聞是語言＋專業並進的好工具。</a:t>
            </a:r>
            <a:endParaRPr lang="en-US" altLang="zh-TW" sz="4400" dirty="0">
              <a:latin typeface="Times New Roman" panose="02020603050405020304" pitchFamily="18" charset="0"/>
              <a:ea typeface="PMingLiU" panose="02020500000000000000" pitchFamily="18"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課堂與同學組成「</a:t>
            </a:r>
            <a:r>
              <a:rPr lang="en-US" altLang="zh-TW" sz="4400" dirty="0">
                <a:latin typeface="標楷體" panose="03000509000000000000" pitchFamily="65" charset="-120"/>
                <a:ea typeface="標楷體" panose="03000509000000000000" pitchFamily="65" charset="-120"/>
                <a:cs typeface="Times New Roman" panose="02020603050405020304" pitchFamily="18" charset="0"/>
              </a:rPr>
              <a:t>Reading Club</a:t>
            </a: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」：於英文文章中，分工摘要與分享討論關鍵字彙、句型與內容這能結合閱讀、口說與思辨訓練；並且閱讀後試著用英文總結寫一小段感想。這樣能從「被動理解」轉為「主動表達」，記得更牢。</a:t>
            </a:r>
            <a:endParaRPr lang="en-US" altLang="zh-TW" sz="4400" dirty="0">
              <a:latin typeface="標楷體" panose="03000509000000000000" pitchFamily="65" charset="-12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閱讀不同主題的文章，拓展視野</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不要只看課本或新聞，可以試著讀：英文雜誌（</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National Geographic Kids</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TIME for Students</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）文化或旅遊文章及專業學術入門（如 </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Global Issues, Business Basics</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參加其它英文檢定考試增進實力及磨練考試臨場感如</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：TOEIC Listening &amp; Reading</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（聽讀測驗）</a:t>
            </a:r>
            <a:r>
              <a:rPr lang="zh-TW" altLang="en-US" sz="4400" dirty="0">
                <a:latin typeface="PMingLiU" panose="02020500000000000000" pitchFamily="18" charset="-120"/>
                <a:ea typeface="PMingLiU" panose="02020500000000000000" pitchFamily="18" charset="-120"/>
                <a:cs typeface="Times New Roman" panose="02020603050405020304" pitchFamily="18" charset="0"/>
              </a:rPr>
              <a:t>。</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6900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90334-3C70-420D-A20B-CCEC481B119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D3A4AAF-00B6-ECB4-1D86-074AB723FC79}"/>
              </a:ext>
            </a:extLst>
          </p:cNvPr>
          <p:cNvSpPr/>
          <p:nvPr/>
        </p:nvSpPr>
        <p:spPr>
          <a:xfrm rot="1094198">
            <a:off x="16249948" y="5229030"/>
            <a:ext cx="5651073" cy="7074896"/>
          </a:xfrm>
          <a:custGeom>
            <a:avLst/>
            <a:gdLst/>
            <a:ahLst/>
            <a:cxnLst/>
            <a:rect l="l" t="t" r="r" b="b"/>
            <a:pathLst>
              <a:path w="5651073" h="7074896">
                <a:moveTo>
                  <a:pt x="0" y="0"/>
                </a:moveTo>
                <a:lnTo>
                  <a:pt x="5651073" y="0"/>
                </a:lnTo>
                <a:lnTo>
                  <a:pt x="5651073" y="7074895"/>
                </a:lnTo>
                <a:lnTo>
                  <a:pt x="0" y="7074895"/>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834031BA-BFCD-684D-EC2B-D07A954619C9}"/>
              </a:ext>
            </a:extLst>
          </p:cNvPr>
          <p:cNvSpPr/>
          <p:nvPr/>
        </p:nvSpPr>
        <p:spPr>
          <a:xfrm>
            <a:off x="-2213511" y="9258300"/>
            <a:ext cx="15219918" cy="3595706"/>
          </a:xfrm>
          <a:custGeom>
            <a:avLst/>
            <a:gdLst/>
            <a:ahLst/>
            <a:cxnLst/>
            <a:rect l="l" t="t" r="r" b="b"/>
            <a:pathLst>
              <a:path w="15219918" h="3595706">
                <a:moveTo>
                  <a:pt x="0" y="0"/>
                </a:moveTo>
                <a:lnTo>
                  <a:pt x="15219919" y="0"/>
                </a:lnTo>
                <a:lnTo>
                  <a:pt x="15219919" y="3595706"/>
                </a:lnTo>
                <a:lnTo>
                  <a:pt x="0" y="3595706"/>
                </a:lnTo>
                <a:lnTo>
                  <a:pt x="0" y="0"/>
                </a:lnTo>
                <a:close/>
              </a:path>
            </a:pathLst>
          </a:custGeom>
          <a:blipFill>
            <a:blip r:embed="rId3"/>
            <a:stretch>
              <a:fillRect/>
            </a:stretch>
          </a:blipFill>
        </p:spPr>
      </p:sp>
      <p:sp>
        <p:nvSpPr>
          <p:cNvPr id="4" name="Freeform 4">
            <a:extLst>
              <a:ext uri="{FF2B5EF4-FFF2-40B4-BE49-F238E27FC236}">
                <a16:creationId xmlns:a16="http://schemas.microsoft.com/office/drawing/2014/main" id="{C8D85668-71DC-A30F-AC23-369825DC4CDD}"/>
              </a:ext>
            </a:extLst>
          </p:cNvPr>
          <p:cNvSpPr/>
          <p:nvPr/>
        </p:nvSpPr>
        <p:spPr>
          <a:xfrm rot="6921265">
            <a:off x="-943572" y="-559558"/>
            <a:ext cx="2637177" cy="2816745"/>
          </a:xfrm>
          <a:custGeom>
            <a:avLst/>
            <a:gdLst/>
            <a:ahLst/>
            <a:cxnLst/>
            <a:rect l="l" t="t" r="r" b="b"/>
            <a:pathLst>
              <a:path w="2637177" h="2816745">
                <a:moveTo>
                  <a:pt x="0" y="0"/>
                </a:moveTo>
                <a:lnTo>
                  <a:pt x="2637177" y="0"/>
                </a:lnTo>
                <a:lnTo>
                  <a:pt x="2637177" y="2816745"/>
                </a:lnTo>
                <a:lnTo>
                  <a:pt x="0" y="2816745"/>
                </a:lnTo>
                <a:lnTo>
                  <a:pt x="0" y="0"/>
                </a:lnTo>
                <a:close/>
              </a:path>
            </a:pathLst>
          </a:custGeom>
          <a:blipFill>
            <a:blip r:embed="rId4"/>
            <a:stretch>
              <a:fillRect/>
            </a:stretch>
          </a:blipFill>
        </p:spPr>
      </p:sp>
      <p:sp>
        <p:nvSpPr>
          <p:cNvPr id="5" name="Freeform 5">
            <a:extLst>
              <a:ext uri="{FF2B5EF4-FFF2-40B4-BE49-F238E27FC236}">
                <a16:creationId xmlns:a16="http://schemas.microsoft.com/office/drawing/2014/main" id="{F74195D0-8033-A093-7F95-B50F2470E87E}"/>
              </a:ext>
            </a:extLst>
          </p:cNvPr>
          <p:cNvSpPr/>
          <p:nvPr/>
        </p:nvSpPr>
        <p:spPr>
          <a:xfrm rot="-10130947">
            <a:off x="16131263" y="-1577061"/>
            <a:ext cx="3071327" cy="3154123"/>
          </a:xfrm>
          <a:custGeom>
            <a:avLst/>
            <a:gdLst/>
            <a:ahLst/>
            <a:cxnLst/>
            <a:rect l="l" t="t" r="r" b="b"/>
            <a:pathLst>
              <a:path w="3071327" h="3154123">
                <a:moveTo>
                  <a:pt x="0" y="0"/>
                </a:moveTo>
                <a:lnTo>
                  <a:pt x="3071327" y="0"/>
                </a:lnTo>
                <a:lnTo>
                  <a:pt x="3071327" y="3154124"/>
                </a:lnTo>
                <a:lnTo>
                  <a:pt x="0" y="3154124"/>
                </a:lnTo>
                <a:lnTo>
                  <a:pt x="0" y="0"/>
                </a:lnTo>
                <a:close/>
              </a:path>
            </a:pathLst>
          </a:custGeom>
          <a:blipFill>
            <a:blip r:embed="rId5"/>
            <a:stretch>
              <a:fillRect/>
            </a:stretch>
          </a:blipFill>
        </p:spPr>
      </p:sp>
      <p:sp>
        <p:nvSpPr>
          <p:cNvPr id="9" name="文字方塊 8">
            <a:extLst>
              <a:ext uri="{FF2B5EF4-FFF2-40B4-BE49-F238E27FC236}">
                <a16:creationId xmlns:a16="http://schemas.microsoft.com/office/drawing/2014/main" id="{A1AE1845-0FF6-5B58-F127-8C6F062A91AA}"/>
              </a:ext>
            </a:extLst>
          </p:cNvPr>
          <p:cNvSpPr txBox="1"/>
          <p:nvPr/>
        </p:nvSpPr>
        <p:spPr>
          <a:xfrm>
            <a:off x="5943600" y="-131827"/>
            <a:ext cx="10758091" cy="923330"/>
          </a:xfrm>
          <a:prstGeom prst="rect">
            <a:avLst/>
          </a:prstGeom>
          <a:noFill/>
        </p:spPr>
        <p:txBody>
          <a:bodyPr wrap="square" rtlCol="0">
            <a:spAutoFit/>
          </a:bodyPr>
          <a:lstStyle/>
          <a:p>
            <a:r>
              <a:rPr lang="zh-TW" altLang="en-US" sz="5400" b="1"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5400" b="1" dirty="0">
                <a:latin typeface="Times New Roman" panose="02020603050405020304" pitchFamily="18" charset="0"/>
                <a:ea typeface="標楷體" panose="03000509000000000000" pitchFamily="65" charset="-120"/>
                <a:cs typeface="Times New Roman" panose="02020603050405020304" pitchFamily="18" charset="0"/>
              </a:rPr>
              <a:t>BESTEP</a:t>
            </a:r>
            <a:r>
              <a:rPr lang="zh-TW" altLang="en-US" sz="5400" b="1" dirty="0">
                <a:latin typeface="Times New Roman" panose="02020603050405020304" pitchFamily="18" charset="0"/>
                <a:ea typeface="標楷體" panose="03000509000000000000" pitchFamily="65" charset="-120"/>
                <a:cs typeface="Times New Roman" panose="02020603050405020304" pitchFamily="18" charset="0"/>
              </a:rPr>
              <a:t>應試技巧</a:t>
            </a:r>
            <a:endParaRPr lang="zh-TW" altLang="en-US" sz="5400" b="1"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31BE8F68-76A2-0607-FBD5-D224071019F6}"/>
              </a:ext>
            </a:extLst>
          </p:cNvPr>
          <p:cNvSpPr txBox="1"/>
          <p:nvPr/>
        </p:nvSpPr>
        <p:spPr>
          <a:xfrm>
            <a:off x="132347" y="793508"/>
            <a:ext cx="18135600" cy="9818072"/>
          </a:xfrm>
          <a:prstGeom prst="rect">
            <a:avLst/>
          </a:prstGeom>
          <a:noFill/>
        </p:spPr>
        <p:txBody>
          <a:bodyPr wrap="square" rtlCol="0">
            <a:spAutoFit/>
          </a:bodyPr>
          <a:lstStyle/>
          <a:p>
            <a:pPr marL="571500" indent="-571500" algn="just">
              <a:buFont typeface="Wingdings" panose="05000000000000000000" pitchFamily="2" charset="2"/>
              <a:buChar char="u"/>
            </a:pP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考前熟悉題型與時間分配</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若語言中心有相關</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BESTEP</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網路公告資訊或舉辦 </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BESTEP </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說明會、模擬測驗與考前講座。可以上網查閱或參加以了解最新題型與評分重點</a:t>
            </a:r>
            <a:r>
              <a:rPr lang="zh-TW" altLang="en-US" sz="4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熟悉考場流程與掌握作答時間分配及取得官方模擬題練習以利熟悉題型。</a:t>
            </a:r>
            <a:endParaRPr lang="en-US" altLang="zh-TW" sz="42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多做模擬測驗（</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mock tests</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200" dirty="0">
                <a:latin typeface="標楷體" panose="03000509000000000000" pitchFamily="65" charset="-120"/>
                <a:ea typeface="標楷體" panose="03000509000000000000" pitchFamily="65" charset="-120"/>
                <a:cs typeface="Times New Roman" panose="02020603050405020304" pitchFamily="18" charset="0"/>
              </a:rPr>
              <a:t>：練習後記錄錯題原因，建立「錯題筆記本」，避免下次重犯。注意比較艱難的題型</a:t>
            </a:r>
            <a:r>
              <a:rPr lang="zh-TW" altLang="en-US" sz="4200" dirty="0">
                <a:latin typeface="PMingLiU" panose="02020500000000000000" pitchFamily="18" charset="-120"/>
                <a:ea typeface="PMingLiU" panose="02020500000000000000" pitchFamily="18" charset="-120"/>
                <a:cs typeface="Times New Roman" panose="02020603050405020304" pitchFamily="18" charset="0"/>
              </a:rPr>
              <a:t>。</a:t>
            </a:r>
            <a:endParaRPr lang="en-US" altLang="zh-TW" sz="4200" dirty="0">
              <a:latin typeface="PMingLiU" panose="02020500000000000000" pitchFamily="18" charset="-120"/>
              <a:ea typeface="PMingLiU" panose="02020500000000000000" pitchFamily="18" charset="-120"/>
              <a:cs typeface="Times New Roman" panose="02020603050405020304" pitchFamily="18" charset="0"/>
            </a:endParaRPr>
          </a:p>
          <a:p>
            <a:pPr marL="571500" indent="-571500" algn="just">
              <a:buFont typeface="Wingdings" panose="05000000000000000000" pitchFamily="2" charset="2"/>
              <a:buChar char="u"/>
            </a:pP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聽力時掌握關鍵字</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聽之前先看題目關鍵字（如 </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who, where, what, when</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）、聽時要特別留意：名詞（人名、地點、事物）數字（時間、日期、金額）動詞（動作、變化）連接詞（</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but, because, so, however — </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轉折常常是答案！）</a:t>
            </a:r>
            <a:endParaRPr lang="en-US" altLang="zh-TW" sz="42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閱讀時掌握關鍵字</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閱讀時快速掌握「關鍵的字詞</a:t>
            </a:r>
            <a:r>
              <a:rPr lang="zh-TW" altLang="en-US" sz="4200" dirty="0">
                <a:latin typeface="PMingLiU" panose="02020500000000000000" pitchFamily="18" charset="-120"/>
                <a:ea typeface="PMingLiU" panose="02020500000000000000" pitchFamily="18" charset="-120"/>
                <a:cs typeface="Times New Roman" panose="02020603050405020304" pitchFamily="18" charset="0"/>
              </a:rPr>
              <a:t>，</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通常是名詞、動詞、形容詞或數字，不是冠詞、介系詞或代名詞。」，這能幫助你一眼抓到主題。</a:t>
            </a:r>
            <a:endParaRPr lang="en-US" altLang="zh-TW" sz="42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考試時保持節奏，不要卡關一題太久</a:t>
            </a:r>
            <a:r>
              <a:rPr lang="zh-TW" altLang="en-US" sz="4200" dirty="0">
                <a:latin typeface="PMingLiU" panose="02020500000000000000" pitchFamily="18" charset="-120"/>
                <a:ea typeface="PMingLiU" panose="02020500000000000000" pitchFamily="18" charset="-120"/>
                <a:cs typeface="Times New Roman" panose="02020603050405020304" pitchFamily="18" charset="0"/>
              </a:rPr>
              <a:t>。</a:t>
            </a:r>
            <a:endParaRPr lang="en-US" altLang="zh-TW" sz="42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睡飽、冷靜、自信上場</a:t>
            </a:r>
            <a:r>
              <a:rPr lang="en-US" altLang="zh-TW" sz="4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200" dirty="0">
                <a:latin typeface="Times New Roman" panose="02020603050405020304" pitchFamily="18" charset="0"/>
                <a:ea typeface="標楷體" panose="03000509000000000000" pitchFamily="65" charset="-120"/>
                <a:cs typeface="Times New Roman" panose="02020603050405020304" pitchFamily="18" charset="0"/>
              </a:rPr>
              <a:t>心理狀態很重要！</a:t>
            </a:r>
            <a:endParaRPr lang="en-US" altLang="zh-TW" sz="4200" dirty="0">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lgn="just">
              <a:buFont typeface="Wingdings" panose="05000000000000000000" pitchFamily="2" charset="2"/>
              <a:buChar char="u"/>
            </a:pPr>
            <a:endParaRPr lang="zh-TW" altLang="en-US" sz="44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0102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3435">
            <a:off x="-2062213" y="-2122286"/>
            <a:ext cx="7112344" cy="5947698"/>
          </a:xfrm>
          <a:custGeom>
            <a:avLst/>
            <a:gdLst/>
            <a:ahLst/>
            <a:cxnLst/>
            <a:rect l="l" t="t" r="r" b="b"/>
            <a:pathLst>
              <a:path w="7112344" h="5947698">
                <a:moveTo>
                  <a:pt x="0" y="0"/>
                </a:moveTo>
                <a:lnTo>
                  <a:pt x="7112345" y="0"/>
                </a:lnTo>
                <a:lnTo>
                  <a:pt x="7112345" y="5947698"/>
                </a:lnTo>
                <a:lnTo>
                  <a:pt x="0" y="5947698"/>
                </a:lnTo>
                <a:lnTo>
                  <a:pt x="0" y="0"/>
                </a:lnTo>
                <a:close/>
              </a:path>
            </a:pathLst>
          </a:custGeom>
          <a:blipFill>
            <a:blip r:embed="rId2"/>
            <a:stretch>
              <a:fillRect/>
            </a:stretch>
          </a:blipFill>
        </p:spPr>
      </p:sp>
      <p:sp>
        <p:nvSpPr>
          <p:cNvPr id="3" name="Freeform 3"/>
          <p:cNvSpPr/>
          <p:nvPr/>
        </p:nvSpPr>
        <p:spPr>
          <a:xfrm>
            <a:off x="-3479348" y="8414718"/>
            <a:ext cx="7748885" cy="2440899"/>
          </a:xfrm>
          <a:custGeom>
            <a:avLst/>
            <a:gdLst/>
            <a:ahLst/>
            <a:cxnLst/>
            <a:rect l="l" t="t" r="r" b="b"/>
            <a:pathLst>
              <a:path w="7748885" h="2440899">
                <a:moveTo>
                  <a:pt x="0" y="0"/>
                </a:moveTo>
                <a:lnTo>
                  <a:pt x="7748885" y="0"/>
                </a:lnTo>
                <a:lnTo>
                  <a:pt x="7748885" y="2440899"/>
                </a:lnTo>
                <a:lnTo>
                  <a:pt x="0" y="2440899"/>
                </a:lnTo>
                <a:lnTo>
                  <a:pt x="0" y="0"/>
                </a:lnTo>
                <a:close/>
              </a:path>
            </a:pathLst>
          </a:custGeom>
          <a:blipFill>
            <a:blip r:embed="rId3"/>
            <a:stretch>
              <a:fillRect/>
            </a:stretch>
          </a:blipFill>
        </p:spPr>
      </p:sp>
      <p:sp>
        <p:nvSpPr>
          <p:cNvPr id="4" name="Freeform 4"/>
          <p:cNvSpPr/>
          <p:nvPr/>
        </p:nvSpPr>
        <p:spPr>
          <a:xfrm rot="7544428">
            <a:off x="8016980" y="8878628"/>
            <a:ext cx="2637177" cy="2816745"/>
          </a:xfrm>
          <a:custGeom>
            <a:avLst/>
            <a:gdLst/>
            <a:ahLst/>
            <a:cxnLst/>
            <a:rect l="l" t="t" r="r" b="b"/>
            <a:pathLst>
              <a:path w="2637177" h="2816745">
                <a:moveTo>
                  <a:pt x="0" y="0"/>
                </a:moveTo>
                <a:lnTo>
                  <a:pt x="2637177" y="0"/>
                </a:lnTo>
                <a:lnTo>
                  <a:pt x="2637177" y="2816744"/>
                </a:lnTo>
                <a:lnTo>
                  <a:pt x="0" y="2816744"/>
                </a:lnTo>
                <a:lnTo>
                  <a:pt x="0" y="0"/>
                </a:lnTo>
                <a:close/>
              </a:path>
            </a:pathLst>
          </a:custGeom>
          <a:blipFill>
            <a:blip r:embed="rId4"/>
            <a:stretch>
              <a:fillRect/>
            </a:stretch>
          </a:blipFill>
        </p:spPr>
      </p:sp>
      <p:sp>
        <p:nvSpPr>
          <p:cNvPr id="5" name="Freeform 5"/>
          <p:cNvSpPr/>
          <p:nvPr/>
        </p:nvSpPr>
        <p:spPr>
          <a:xfrm rot="4075758">
            <a:off x="-1491397" y="7135373"/>
            <a:ext cx="2637177" cy="2816745"/>
          </a:xfrm>
          <a:custGeom>
            <a:avLst/>
            <a:gdLst/>
            <a:ahLst/>
            <a:cxnLst/>
            <a:rect l="l" t="t" r="r" b="b"/>
            <a:pathLst>
              <a:path w="2637177" h="2816745">
                <a:moveTo>
                  <a:pt x="0" y="0"/>
                </a:moveTo>
                <a:lnTo>
                  <a:pt x="2637178" y="0"/>
                </a:lnTo>
                <a:lnTo>
                  <a:pt x="2637178" y="2816745"/>
                </a:lnTo>
                <a:lnTo>
                  <a:pt x="0" y="2816745"/>
                </a:lnTo>
                <a:lnTo>
                  <a:pt x="0" y="0"/>
                </a:lnTo>
                <a:close/>
              </a:path>
            </a:pathLst>
          </a:custGeom>
          <a:blipFill>
            <a:blip r:embed="rId4"/>
            <a:stretch>
              <a:fillRect/>
            </a:stretch>
          </a:blipFill>
        </p:spPr>
      </p:sp>
      <p:sp>
        <p:nvSpPr>
          <p:cNvPr id="6" name="Freeform 6"/>
          <p:cNvSpPr/>
          <p:nvPr/>
        </p:nvSpPr>
        <p:spPr>
          <a:xfrm rot="2202619">
            <a:off x="13898130" y="765831"/>
            <a:ext cx="6969715" cy="2547114"/>
          </a:xfrm>
          <a:custGeom>
            <a:avLst/>
            <a:gdLst/>
            <a:ahLst/>
            <a:cxnLst/>
            <a:rect l="l" t="t" r="r" b="b"/>
            <a:pathLst>
              <a:path w="6969715" h="2547114">
                <a:moveTo>
                  <a:pt x="0" y="0"/>
                </a:moveTo>
                <a:lnTo>
                  <a:pt x="6969715" y="0"/>
                </a:lnTo>
                <a:lnTo>
                  <a:pt x="6969715" y="2547114"/>
                </a:lnTo>
                <a:lnTo>
                  <a:pt x="0" y="25471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151043">
            <a:off x="13954181" y="8088165"/>
            <a:ext cx="5867942" cy="3094006"/>
          </a:xfrm>
          <a:custGeom>
            <a:avLst/>
            <a:gdLst/>
            <a:ahLst/>
            <a:cxnLst/>
            <a:rect l="l" t="t" r="r" b="b"/>
            <a:pathLst>
              <a:path w="5867942" h="3094006">
                <a:moveTo>
                  <a:pt x="0" y="0"/>
                </a:moveTo>
                <a:lnTo>
                  <a:pt x="5867942" y="0"/>
                </a:lnTo>
                <a:lnTo>
                  <a:pt x="5867942" y="3094005"/>
                </a:lnTo>
                <a:lnTo>
                  <a:pt x="0" y="3094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1732717" y="-870475"/>
            <a:ext cx="2068990" cy="2158007"/>
          </a:xfrm>
          <a:custGeom>
            <a:avLst/>
            <a:gdLst/>
            <a:ahLst/>
            <a:cxnLst/>
            <a:rect l="l" t="t" r="r" b="b"/>
            <a:pathLst>
              <a:path w="2068990" h="2158007">
                <a:moveTo>
                  <a:pt x="0" y="0"/>
                </a:moveTo>
                <a:lnTo>
                  <a:pt x="2068989" y="0"/>
                </a:lnTo>
                <a:lnTo>
                  <a:pt x="2068989" y="2158007"/>
                </a:lnTo>
                <a:lnTo>
                  <a:pt x="0" y="215800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2700000">
            <a:off x="1885847" y="-710757"/>
            <a:ext cx="1762730" cy="1838571"/>
          </a:xfrm>
          <a:custGeom>
            <a:avLst/>
            <a:gdLst/>
            <a:ahLst/>
            <a:cxnLst/>
            <a:rect l="l" t="t" r="r" b="b"/>
            <a:pathLst>
              <a:path w="1762730" h="1838571">
                <a:moveTo>
                  <a:pt x="0" y="0"/>
                </a:moveTo>
                <a:lnTo>
                  <a:pt x="1762729" y="0"/>
                </a:lnTo>
                <a:lnTo>
                  <a:pt x="1762729" y="1838571"/>
                </a:lnTo>
                <a:lnTo>
                  <a:pt x="0" y="183857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3995340">
            <a:off x="2063725" y="-525226"/>
            <a:ext cx="1406974" cy="1467508"/>
          </a:xfrm>
          <a:custGeom>
            <a:avLst/>
            <a:gdLst/>
            <a:ahLst/>
            <a:cxnLst/>
            <a:rect l="l" t="t" r="r" b="b"/>
            <a:pathLst>
              <a:path w="1406974" h="1467508">
                <a:moveTo>
                  <a:pt x="0" y="0"/>
                </a:moveTo>
                <a:lnTo>
                  <a:pt x="1406973" y="0"/>
                </a:lnTo>
                <a:lnTo>
                  <a:pt x="1406973" y="1467509"/>
                </a:lnTo>
                <a:lnTo>
                  <a:pt x="0" y="14675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rot="2278898">
            <a:off x="2228834" y="-353013"/>
            <a:ext cx="1076756" cy="1123083"/>
          </a:xfrm>
          <a:custGeom>
            <a:avLst/>
            <a:gdLst/>
            <a:ahLst/>
            <a:cxnLst/>
            <a:rect l="l" t="t" r="r" b="b"/>
            <a:pathLst>
              <a:path w="1076756" h="1123083">
                <a:moveTo>
                  <a:pt x="0" y="0"/>
                </a:moveTo>
                <a:lnTo>
                  <a:pt x="1076755" y="0"/>
                </a:lnTo>
                <a:lnTo>
                  <a:pt x="1076755" y="1123083"/>
                </a:lnTo>
                <a:lnTo>
                  <a:pt x="0" y="112308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2611246">
            <a:off x="2374789" y="-200778"/>
            <a:ext cx="784845" cy="818613"/>
          </a:xfrm>
          <a:custGeom>
            <a:avLst/>
            <a:gdLst/>
            <a:ahLst/>
            <a:cxnLst/>
            <a:rect l="l" t="t" r="r" b="b"/>
            <a:pathLst>
              <a:path w="784845" h="818613">
                <a:moveTo>
                  <a:pt x="0" y="0"/>
                </a:moveTo>
                <a:lnTo>
                  <a:pt x="784845" y="0"/>
                </a:lnTo>
                <a:lnTo>
                  <a:pt x="784845" y="818613"/>
                </a:lnTo>
                <a:lnTo>
                  <a:pt x="0" y="8186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2527129" y="-41884"/>
            <a:ext cx="480166" cy="500825"/>
          </a:xfrm>
          <a:custGeom>
            <a:avLst/>
            <a:gdLst/>
            <a:ahLst/>
            <a:cxnLst/>
            <a:rect l="l" t="t" r="r" b="b"/>
            <a:pathLst>
              <a:path w="480166" h="500825">
                <a:moveTo>
                  <a:pt x="0" y="0"/>
                </a:moveTo>
                <a:lnTo>
                  <a:pt x="480165" y="0"/>
                </a:lnTo>
                <a:lnTo>
                  <a:pt x="480165" y="500825"/>
                </a:lnTo>
                <a:lnTo>
                  <a:pt x="0" y="50082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a:off x="2666743" y="103738"/>
            <a:ext cx="200936" cy="209582"/>
          </a:xfrm>
          <a:custGeom>
            <a:avLst/>
            <a:gdLst/>
            <a:ahLst/>
            <a:cxnLst/>
            <a:rect l="l" t="t" r="r" b="b"/>
            <a:pathLst>
              <a:path w="200936" h="209582">
                <a:moveTo>
                  <a:pt x="0" y="0"/>
                </a:moveTo>
                <a:lnTo>
                  <a:pt x="200937" y="0"/>
                </a:lnTo>
                <a:lnTo>
                  <a:pt x="200937" y="209581"/>
                </a:lnTo>
                <a:lnTo>
                  <a:pt x="0" y="2095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7" name="Freeform 17"/>
          <p:cNvSpPr/>
          <p:nvPr/>
        </p:nvSpPr>
        <p:spPr>
          <a:xfrm>
            <a:off x="-748018" y="8731975"/>
            <a:ext cx="4788481" cy="2900715"/>
          </a:xfrm>
          <a:custGeom>
            <a:avLst/>
            <a:gdLst/>
            <a:ahLst/>
            <a:cxnLst/>
            <a:rect l="l" t="t" r="r" b="b"/>
            <a:pathLst>
              <a:path w="4788481" h="2900715">
                <a:moveTo>
                  <a:pt x="0" y="0"/>
                </a:moveTo>
                <a:lnTo>
                  <a:pt x="4788482" y="0"/>
                </a:lnTo>
                <a:lnTo>
                  <a:pt x="4788482" y="2900714"/>
                </a:lnTo>
                <a:lnTo>
                  <a:pt x="0" y="290071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8" name="文字方塊 17">
            <a:extLst>
              <a:ext uri="{FF2B5EF4-FFF2-40B4-BE49-F238E27FC236}">
                <a16:creationId xmlns:a16="http://schemas.microsoft.com/office/drawing/2014/main" id="{449DCEB8-0ECC-9D96-E593-84CD7CBE75B9}"/>
              </a:ext>
            </a:extLst>
          </p:cNvPr>
          <p:cNvSpPr txBox="1"/>
          <p:nvPr/>
        </p:nvSpPr>
        <p:spPr>
          <a:xfrm>
            <a:off x="3700022" y="2997319"/>
            <a:ext cx="11824725" cy="3785652"/>
          </a:xfrm>
          <a:prstGeom prst="rect">
            <a:avLst/>
          </a:prstGeom>
          <a:noFill/>
        </p:spPr>
        <p:txBody>
          <a:bodyPr wrap="square" rtlCol="0">
            <a:spAutoFit/>
          </a:bodyPr>
          <a:lstStyle/>
          <a:p>
            <a:pPr algn="just"/>
            <a:r>
              <a:rPr lang="zh-TW" altLang="en-US" sz="4800" dirty="0">
                <a:latin typeface="標楷體" panose="03000509000000000000" pitchFamily="65" charset="-120"/>
                <a:ea typeface="標楷體" panose="03000509000000000000" pitchFamily="65" charset="-120"/>
              </a:rPr>
              <a:t>學英文是一條長期的旅程。「每天練一點，你會對自己的成果感到驚喜！」「感謝老師給我這機會能與大家分享我的學習心得！希望能幫助你們在學習英文的路上有所方向！」，謝謝大家</a:t>
            </a:r>
            <a:r>
              <a:rPr lang="en-US" altLang="zh-TW" sz="4800" dirty="0">
                <a:latin typeface="標楷體" panose="03000509000000000000" pitchFamily="65" charset="-120"/>
                <a:ea typeface="標楷體" panose="03000509000000000000" pitchFamily="65" charset="-120"/>
              </a:rPr>
              <a:t>!</a:t>
            </a:r>
            <a:endParaRPr lang="zh-TW" altLang="en-US" sz="4800" dirty="0">
              <a:latin typeface="標楷體" panose="03000509000000000000" pitchFamily="65" charset="-120"/>
              <a:ea typeface="標楷體" panose="03000509000000000000" pitchFamily="65" charset="-120"/>
            </a:endParaRPr>
          </a:p>
        </p:txBody>
      </p:sp>
      <p:sp>
        <p:nvSpPr>
          <p:cNvPr id="19" name="文字方塊 18">
            <a:extLst>
              <a:ext uri="{FF2B5EF4-FFF2-40B4-BE49-F238E27FC236}">
                <a16:creationId xmlns:a16="http://schemas.microsoft.com/office/drawing/2014/main" id="{5DE116D9-4878-B99B-5B28-B0855F045102}"/>
              </a:ext>
            </a:extLst>
          </p:cNvPr>
          <p:cNvSpPr txBox="1"/>
          <p:nvPr/>
        </p:nvSpPr>
        <p:spPr>
          <a:xfrm>
            <a:off x="8284638" y="1265210"/>
            <a:ext cx="2286000"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結語</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4248E-F7A5-9643-D1EB-9C2DC6E744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AA975C-C5C2-AC4A-8C00-A36161A42767}"/>
              </a:ext>
            </a:extLst>
          </p:cNvPr>
          <p:cNvSpPr/>
          <p:nvPr/>
        </p:nvSpPr>
        <p:spPr>
          <a:xfrm rot="-1673435">
            <a:off x="-2062213" y="-2122286"/>
            <a:ext cx="7112344" cy="5947698"/>
          </a:xfrm>
          <a:custGeom>
            <a:avLst/>
            <a:gdLst/>
            <a:ahLst/>
            <a:cxnLst/>
            <a:rect l="l" t="t" r="r" b="b"/>
            <a:pathLst>
              <a:path w="7112344" h="5947698">
                <a:moveTo>
                  <a:pt x="0" y="0"/>
                </a:moveTo>
                <a:lnTo>
                  <a:pt x="7112345" y="0"/>
                </a:lnTo>
                <a:lnTo>
                  <a:pt x="7112345" y="5947698"/>
                </a:lnTo>
                <a:lnTo>
                  <a:pt x="0" y="5947698"/>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69EB1D53-8D1A-6970-D8C0-8869B2E5CF97}"/>
              </a:ext>
            </a:extLst>
          </p:cNvPr>
          <p:cNvSpPr/>
          <p:nvPr/>
        </p:nvSpPr>
        <p:spPr>
          <a:xfrm>
            <a:off x="-3479348" y="8414718"/>
            <a:ext cx="7748885" cy="2440899"/>
          </a:xfrm>
          <a:custGeom>
            <a:avLst/>
            <a:gdLst/>
            <a:ahLst/>
            <a:cxnLst/>
            <a:rect l="l" t="t" r="r" b="b"/>
            <a:pathLst>
              <a:path w="7748885" h="2440899">
                <a:moveTo>
                  <a:pt x="0" y="0"/>
                </a:moveTo>
                <a:lnTo>
                  <a:pt x="7748885" y="0"/>
                </a:lnTo>
                <a:lnTo>
                  <a:pt x="7748885" y="2440899"/>
                </a:lnTo>
                <a:lnTo>
                  <a:pt x="0" y="2440899"/>
                </a:lnTo>
                <a:lnTo>
                  <a:pt x="0" y="0"/>
                </a:lnTo>
                <a:close/>
              </a:path>
            </a:pathLst>
          </a:custGeom>
          <a:blipFill>
            <a:blip r:embed="rId3"/>
            <a:stretch>
              <a:fillRect/>
            </a:stretch>
          </a:blipFill>
        </p:spPr>
      </p:sp>
      <p:sp>
        <p:nvSpPr>
          <p:cNvPr id="4" name="Freeform 4">
            <a:extLst>
              <a:ext uri="{FF2B5EF4-FFF2-40B4-BE49-F238E27FC236}">
                <a16:creationId xmlns:a16="http://schemas.microsoft.com/office/drawing/2014/main" id="{8605CF2E-BF77-4307-D4F5-990BCB1905A6}"/>
              </a:ext>
            </a:extLst>
          </p:cNvPr>
          <p:cNvSpPr/>
          <p:nvPr/>
        </p:nvSpPr>
        <p:spPr>
          <a:xfrm rot="7544428">
            <a:off x="8016980" y="8878628"/>
            <a:ext cx="2637177" cy="2816745"/>
          </a:xfrm>
          <a:custGeom>
            <a:avLst/>
            <a:gdLst/>
            <a:ahLst/>
            <a:cxnLst/>
            <a:rect l="l" t="t" r="r" b="b"/>
            <a:pathLst>
              <a:path w="2637177" h="2816745">
                <a:moveTo>
                  <a:pt x="0" y="0"/>
                </a:moveTo>
                <a:lnTo>
                  <a:pt x="2637177" y="0"/>
                </a:lnTo>
                <a:lnTo>
                  <a:pt x="2637177" y="2816744"/>
                </a:lnTo>
                <a:lnTo>
                  <a:pt x="0" y="2816744"/>
                </a:lnTo>
                <a:lnTo>
                  <a:pt x="0" y="0"/>
                </a:lnTo>
                <a:close/>
              </a:path>
            </a:pathLst>
          </a:custGeom>
          <a:blipFill>
            <a:blip r:embed="rId4"/>
            <a:stretch>
              <a:fillRect/>
            </a:stretch>
          </a:blipFill>
        </p:spPr>
      </p:sp>
      <p:sp>
        <p:nvSpPr>
          <p:cNvPr id="5" name="Freeform 5">
            <a:extLst>
              <a:ext uri="{FF2B5EF4-FFF2-40B4-BE49-F238E27FC236}">
                <a16:creationId xmlns:a16="http://schemas.microsoft.com/office/drawing/2014/main" id="{8792A797-3ED6-034F-224B-9C85159BC8BB}"/>
              </a:ext>
            </a:extLst>
          </p:cNvPr>
          <p:cNvSpPr/>
          <p:nvPr/>
        </p:nvSpPr>
        <p:spPr>
          <a:xfrm rot="4075758">
            <a:off x="-1491397" y="7135373"/>
            <a:ext cx="2637177" cy="2816745"/>
          </a:xfrm>
          <a:custGeom>
            <a:avLst/>
            <a:gdLst/>
            <a:ahLst/>
            <a:cxnLst/>
            <a:rect l="l" t="t" r="r" b="b"/>
            <a:pathLst>
              <a:path w="2637177" h="2816745">
                <a:moveTo>
                  <a:pt x="0" y="0"/>
                </a:moveTo>
                <a:lnTo>
                  <a:pt x="2637178" y="0"/>
                </a:lnTo>
                <a:lnTo>
                  <a:pt x="2637178" y="2816745"/>
                </a:lnTo>
                <a:lnTo>
                  <a:pt x="0" y="2816745"/>
                </a:lnTo>
                <a:lnTo>
                  <a:pt x="0" y="0"/>
                </a:lnTo>
                <a:close/>
              </a:path>
            </a:pathLst>
          </a:custGeom>
          <a:blipFill>
            <a:blip r:embed="rId4"/>
            <a:stretch>
              <a:fillRect/>
            </a:stretch>
          </a:blipFill>
        </p:spPr>
      </p:sp>
      <p:sp>
        <p:nvSpPr>
          <p:cNvPr id="6" name="Freeform 6">
            <a:extLst>
              <a:ext uri="{FF2B5EF4-FFF2-40B4-BE49-F238E27FC236}">
                <a16:creationId xmlns:a16="http://schemas.microsoft.com/office/drawing/2014/main" id="{40A2ACFB-C36A-1079-F661-0D2DF2D43F50}"/>
              </a:ext>
            </a:extLst>
          </p:cNvPr>
          <p:cNvSpPr/>
          <p:nvPr/>
        </p:nvSpPr>
        <p:spPr>
          <a:xfrm rot="2202619">
            <a:off x="13898130" y="765831"/>
            <a:ext cx="6969715" cy="2547114"/>
          </a:xfrm>
          <a:custGeom>
            <a:avLst/>
            <a:gdLst/>
            <a:ahLst/>
            <a:cxnLst/>
            <a:rect l="l" t="t" r="r" b="b"/>
            <a:pathLst>
              <a:path w="6969715" h="2547114">
                <a:moveTo>
                  <a:pt x="0" y="0"/>
                </a:moveTo>
                <a:lnTo>
                  <a:pt x="6969715" y="0"/>
                </a:lnTo>
                <a:lnTo>
                  <a:pt x="6969715" y="2547114"/>
                </a:lnTo>
                <a:lnTo>
                  <a:pt x="0" y="25471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a:extLst>
              <a:ext uri="{FF2B5EF4-FFF2-40B4-BE49-F238E27FC236}">
                <a16:creationId xmlns:a16="http://schemas.microsoft.com/office/drawing/2014/main" id="{041230F0-59F7-23CE-74F0-9D9B7DD8EF24}"/>
              </a:ext>
            </a:extLst>
          </p:cNvPr>
          <p:cNvSpPr/>
          <p:nvPr/>
        </p:nvSpPr>
        <p:spPr>
          <a:xfrm rot="151043">
            <a:off x="13954181" y="8088165"/>
            <a:ext cx="5867942" cy="3094006"/>
          </a:xfrm>
          <a:custGeom>
            <a:avLst/>
            <a:gdLst/>
            <a:ahLst/>
            <a:cxnLst/>
            <a:rect l="l" t="t" r="r" b="b"/>
            <a:pathLst>
              <a:path w="5867942" h="3094006">
                <a:moveTo>
                  <a:pt x="0" y="0"/>
                </a:moveTo>
                <a:lnTo>
                  <a:pt x="5867942" y="0"/>
                </a:lnTo>
                <a:lnTo>
                  <a:pt x="5867942" y="3094005"/>
                </a:lnTo>
                <a:lnTo>
                  <a:pt x="0" y="3094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a:extLst>
              <a:ext uri="{FF2B5EF4-FFF2-40B4-BE49-F238E27FC236}">
                <a16:creationId xmlns:a16="http://schemas.microsoft.com/office/drawing/2014/main" id="{4F03BFCB-6D98-A48B-885F-D76D7173B666}"/>
              </a:ext>
            </a:extLst>
          </p:cNvPr>
          <p:cNvSpPr/>
          <p:nvPr/>
        </p:nvSpPr>
        <p:spPr>
          <a:xfrm>
            <a:off x="1732717" y="-870475"/>
            <a:ext cx="2068990" cy="2158007"/>
          </a:xfrm>
          <a:custGeom>
            <a:avLst/>
            <a:gdLst/>
            <a:ahLst/>
            <a:cxnLst/>
            <a:rect l="l" t="t" r="r" b="b"/>
            <a:pathLst>
              <a:path w="2068990" h="2158007">
                <a:moveTo>
                  <a:pt x="0" y="0"/>
                </a:moveTo>
                <a:lnTo>
                  <a:pt x="2068989" y="0"/>
                </a:lnTo>
                <a:lnTo>
                  <a:pt x="2068989" y="2158007"/>
                </a:lnTo>
                <a:lnTo>
                  <a:pt x="0" y="215800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a:extLst>
              <a:ext uri="{FF2B5EF4-FFF2-40B4-BE49-F238E27FC236}">
                <a16:creationId xmlns:a16="http://schemas.microsoft.com/office/drawing/2014/main" id="{F33BFE2C-151D-5210-D04E-7673C0BFE0EB}"/>
              </a:ext>
            </a:extLst>
          </p:cNvPr>
          <p:cNvSpPr/>
          <p:nvPr/>
        </p:nvSpPr>
        <p:spPr>
          <a:xfrm rot="2700000">
            <a:off x="1885847" y="-710757"/>
            <a:ext cx="1762730" cy="1838571"/>
          </a:xfrm>
          <a:custGeom>
            <a:avLst/>
            <a:gdLst/>
            <a:ahLst/>
            <a:cxnLst/>
            <a:rect l="l" t="t" r="r" b="b"/>
            <a:pathLst>
              <a:path w="1762730" h="1838571">
                <a:moveTo>
                  <a:pt x="0" y="0"/>
                </a:moveTo>
                <a:lnTo>
                  <a:pt x="1762729" y="0"/>
                </a:lnTo>
                <a:lnTo>
                  <a:pt x="1762729" y="1838571"/>
                </a:lnTo>
                <a:lnTo>
                  <a:pt x="0" y="183857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a:extLst>
              <a:ext uri="{FF2B5EF4-FFF2-40B4-BE49-F238E27FC236}">
                <a16:creationId xmlns:a16="http://schemas.microsoft.com/office/drawing/2014/main" id="{89EE8102-3A05-9AE6-43A5-E2DA34B497A6}"/>
              </a:ext>
            </a:extLst>
          </p:cNvPr>
          <p:cNvSpPr/>
          <p:nvPr/>
        </p:nvSpPr>
        <p:spPr>
          <a:xfrm rot="-3995340">
            <a:off x="2063725" y="-525226"/>
            <a:ext cx="1406974" cy="1467508"/>
          </a:xfrm>
          <a:custGeom>
            <a:avLst/>
            <a:gdLst/>
            <a:ahLst/>
            <a:cxnLst/>
            <a:rect l="l" t="t" r="r" b="b"/>
            <a:pathLst>
              <a:path w="1406974" h="1467508">
                <a:moveTo>
                  <a:pt x="0" y="0"/>
                </a:moveTo>
                <a:lnTo>
                  <a:pt x="1406973" y="0"/>
                </a:lnTo>
                <a:lnTo>
                  <a:pt x="1406973" y="1467509"/>
                </a:lnTo>
                <a:lnTo>
                  <a:pt x="0" y="14675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a:extLst>
              <a:ext uri="{FF2B5EF4-FFF2-40B4-BE49-F238E27FC236}">
                <a16:creationId xmlns:a16="http://schemas.microsoft.com/office/drawing/2014/main" id="{8CBEBE2F-8E88-0914-6EC2-329ACDAE4976}"/>
              </a:ext>
            </a:extLst>
          </p:cNvPr>
          <p:cNvSpPr/>
          <p:nvPr/>
        </p:nvSpPr>
        <p:spPr>
          <a:xfrm rot="2278898">
            <a:off x="2228834" y="-353013"/>
            <a:ext cx="1076756" cy="1123083"/>
          </a:xfrm>
          <a:custGeom>
            <a:avLst/>
            <a:gdLst/>
            <a:ahLst/>
            <a:cxnLst/>
            <a:rect l="l" t="t" r="r" b="b"/>
            <a:pathLst>
              <a:path w="1076756" h="1123083">
                <a:moveTo>
                  <a:pt x="0" y="0"/>
                </a:moveTo>
                <a:lnTo>
                  <a:pt x="1076755" y="0"/>
                </a:lnTo>
                <a:lnTo>
                  <a:pt x="1076755" y="1123083"/>
                </a:lnTo>
                <a:lnTo>
                  <a:pt x="0" y="112308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a:extLst>
              <a:ext uri="{FF2B5EF4-FFF2-40B4-BE49-F238E27FC236}">
                <a16:creationId xmlns:a16="http://schemas.microsoft.com/office/drawing/2014/main" id="{92E31971-C509-7D2C-12B1-9ABC14D62881}"/>
              </a:ext>
            </a:extLst>
          </p:cNvPr>
          <p:cNvSpPr/>
          <p:nvPr/>
        </p:nvSpPr>
        <p:spPr>
          <a:xfrm rot="-2611246">
            <a:off x="2374789" y="-200778"/>
            <a:ext cx="784845" cy="818613"/>
          </a:xfrm>
          <a:custGeom>
            <a:avLst/>
            <a:gdLst/>
            <a:ahLst/>
            <a:cxnLst/>
            <a:rect l="l" t="t" r="r" b="b"/>
            <a:pathLst>
              <a:path w="784845" h="818613">
                <a:moveTo>
                  <a:pt x="0" y="0"/>
                </a:moveTo>
                <a:lnTo>
                  <a:pt x="784845" y="0"/>
                </a:lnTo>
                <a:lnTo>
                  <a:pt x="784845" y="818613"/>
                </a:lnTo>
                <a:lnTo>
                  <a:pt x="0" y="8186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a:extLst>
              <a:ext uri="{FF2B5EF4-FFF2-40B4-BE49-F238E27FC236}">
                <a16:creationId xmlns:a16="http://schemas.microsoft.com/office/drawing/2014/main" id="{CB687A5D-684F-3CAC-F0C2-47A199EF2815}"/>
              </a:ext>
            </a:extLst>
          </p:cNvPr>
          <p:cNvSpPr/>
          <p:nvPr/>
        </p:nvSpPr>
        <p:spPr>
          <a:xfrm>
            <a:off x="2527129" y="-41884"/>
            <a:ext cx="480166" cy="500825"/>
          </a:xfrm>
          <a:custGeom>
            <a:avLst/>
            <a:gdLst/>
            <a:ahLst/>
            <a:cxnLst/>
            <a:rect l="l" t="t" r="r" b="b"/>
            <a:pathLst>
              <a:path w="480166" h="500825">
                <a:moveTo>
                  <a:pt x="0" y="0"/>
                </a:moveTo>
                <a:lnTo>
                  <a:pt x="480165" y="0"/>
                </a:lnTo>
                <a:lnTo>
                  <a:pt x="480165" y="500825"/>
                </a:lnTo>
                <a:lnTo>
                  <a:pt x="0" y="50082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a:extLst>
              <a:ext uri="{FF2B5EF4-FFF2-40B4-BE49-F238E27FC236}">
                <a16:creationId xmlns:a16="http://schemas.microsoft.com/office/drawing/2014/main" id="{D465C0D9-1296-04F6-BA18-7DD42694727D}"/>
              </a:ext>
            </a:extLst>
          </p:cNvPr>
          <p:cNvSpPr/>
          <p:nvPr/>
        </p:nvSpPr>
        <p:spPr>
          <a:xfrm>
            <a:off x="2666743" y="103738"/>
            <a:ext cx="200936" cy="209582"/>
          </a:xfrm>
          <a:custGeom>
            <a:avLst/>
            <a:gdLst/>
            <a:ahLst/>
            <a:cxnLst/>
            <a:rect l="l" t="t" r="r" b="b"/>
            <a:pathLst>
              <a:path w="200936" h="209582">
                <a:moveTo>
                  <a:pt x="0" y="0"/>
                </a:moveTo>
                <a:lnTo>
                  <a:pt x="200937" y="0"/>
                </a:lnTo>
                <a:lnTo>
                  <a:pt x="200937" y="209581"/>
                </a:lnTo>
                <a:lnTo>
                  <a:pt x="0" y="2095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TextBox 15">
            <a:extLst>
              <a:ext uri="{FF2B5EF4-FFF2-40B4-BE49-F238E27FC236}">
                <a16:creationId xmlns:a16="http://schemas.microsoft.com/office/drawing/2014/main" id="{2DF34E7E-B478-E304-ED5C-B8C34EF92F9F}"/>
              </a:ext>
            </a:extLst>
          </p:cNvPr>
          <p:cNvSpPr txBox="1"/>
          <p:nvPr/>
        </p:nvSpPr>
        <p:spPr>
          <a:xfrm>
            <a:off x="4160637" y="3162300"/>
            <a:ext cx="8974320" cy="2384307"/>
          </a:xfrm>
          <a:prstGeom prst="rect">
            <a:avLst/>
          </a:prstGeom>
        </p:spPr>
        <p:txBody>
          <a:bodyPr lIns="0" tIns="0" rIns="0" bIns="0" rtlCol="0" anchor="t">
            <a:spAutoFit/>
          </a:bodyPr>
          <a:lstStyle/>
          <a:p>
            <a:pPr algn="ctr">
              <a:lnSpc>
                <a:spcPts val="20160"/>
              </a:lnSpc>
              <a:spcBef>
                <a:spcPct val="0"/>
              </a:spcBef>
            </a:pPr>
            <a:r>
              <a:rPr lang="zh-TW" altLang="en-US" sz="14400" dirty="0">
                <a:solidFill>
                  <a:srgbClr val="000000"/>
                </a:solidFill>
                <a:latin typeface="標楷體" panose="03000509000000000000" pitchFamily="65" charset="-120"/>
                <a:ea typeface="標楷體" panose="03000509000000000000" pitchFamily="65" charset="-120"/>
                <a:cs typeface="Amsterdam Four"/>
                <a:sym typeface="Amsterdam Four"/>
              </a:rPr>
              <a:t>感謝聆聽</a:t>
            </a:r>
            <a:endParaRPr lang="en-US" sz="14400" dirty="0">
              <a:solidFill>
                <a:srgbClr val="000000"/>
              </a:solidFill>
              <a:latin typeface="標楷體" panose="03000509000000000000" pitchFamily="65" charset="-120"/>
              <a:ea typeface="標楷體" panose="03000509000000000000" pitchFamily="65" charset="-120"/>
              <a:cs typeface="Amsterdam Four"/>
              <a:sym typeface="Amsterdam Four"/>
            </a:endParaRPr>
          </a:p>
        </p:txBody>
      </p:sp>
      <p:sp>
        <p:nvSpPr>
          <p:cNvPr id="17" name="Freeform 17">
            <a:extLst>
              <a:ext uri="{FF2B5EF4-FFF2-40B4-BE49-F238E27FC236}">
                <a16:creationId xmlns:a16="http://schemas.microsoft.com/office/drawing/2014/main" id="{F7816870-AA18-533F-3339-2FB815FBE23A}"/>
              </a:ext>
            </a:extLst>
          </p:cNvPr>
          <p:cNvSpPr/>
          <p:nvPr/>
        </p:nvSpPr>
        <p:spPr>
          <a:xfrm>
            <a:off x="-748018" y="8731975"/>
            <a:ext cx="4788481" cy="2900715"/>
          </a:xfrm>
          <a:custGeom>
            <a:avLst/>
            <a:gdLst/>
            <a:ahLst/>
            <a:cxnLst/>
            <a:rect l="l" t="t" r="r" b="b"/>
            <a:pathLst>
              <a:path w="4788481" h="2900715">
                <a:moveTo>
                  <a:pt x="0" y="0"/>
                </a:moveTo>
                <a:lnTo>
                  <a:pt x="4788482" y="0"/>
                </a:lnTo>
                <a:lnTo>
                  <a:pt x="4788482" y="2900714"/>
                </a:lnTo>
                <a:lnTo>
                  <a:pt x="0" y="290071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49267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1070</Words>
  <Application>Microsoft Office PowerPoint</Application>
  <PresentationFormat>自訂</PresentationFormat>
  <Paragraphs>43</Paragraphs>
  <Slides>9</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9</vt:i4>
      </vt:variant>
    </vt:vector>
  </HeadingPairs>
  <TitlesOfParts>
    <vt:vector size="19" baseType="lpstr">
      <vt:lpstr>Calibri</vt:lpstr>
      <vt:lpstr>Wingdings</vt:lpstr>
      <vt:lpstr>Amsterdam Four</vt:lpstr>
      <vt:lpstr>新細明體</vt:lpstr>
      <vt:lpstr>新細明體</vt:lpstr>
      <vt:lpstr>Times New Roman</vt:lpstr>
      <vt:lpstr>Arial</vt:lpstr>
      <vt:lpstr>標楷體</vt:lpstr>
      <vt:lpstr>Poppins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Minimalist Abstract creative Portfolio Presentation</dc:title>
  <dc:creator>wenzao</dc:creator>
  <cp:lastModifiedBy>Cris</cp:lastModifiedBy>
  <cp:revision>28</cp:revision>
  <dcterms:created xsi:type="dcterms:W3CDTF">2006-08-16T00:00:00Z</dcterms:created>
  <dcterms:modified xsi:type="dcterms:W3CDTF">2025-10-29T01:52:38Z</dcterms:modified>
  <dc:identifier>DAG2_YKw5AE</dc:identifier>
</cp:coreProperties>
</file>